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343" r:id="rId2"/>
    <p:sldId id="469" r:id="rId3"/>
    <p:sldId id="464" r:id="rId4"/>
    <p:sldId id="467" r:id="rId5"/>
    <p:sldId id="517" r:id="rId6"/>
    <p:sldId id="518" r:id="rId7"/>
    <p:sldId id="519" r:id="rId8"/>
    <p:sldId id="520" r:id="rId9"/>
    <p:sldId id="521" r:id="rId10"/>
    <p:sldId id="548" r:id="rId11"/>
    <p:sldId id="523" r:id="rId12"/>
    <p:sldId id="524" r:id="rId13"/>
    <p:sldId id="526" r:id="rId14"/>
    <p:sldId id="527" r:id="rId15"/>
    <p:sldId id="528" r:id="rId16"/>
    <p:sldId id="529" r:id="rId17"/>
    <p:sldId id="530" r:id="rId18"/>
    <p:sldId id="531" r:id="rId19"/>
    <p:sldId id="532" r:id="rId20"/>
    <p:sldId id="533" r:id="rId21"/>
    <p:sldId id="534" r:id="rId22"/>
    <p:sldId id="539" r:id="rId23"/>
    <p:sldId id="540" r:id="rId24"/>
    <p:sldId id="542" r:id="rId25"/>
    <p:sldId id="546" r:id="rId26"/>
    <p:sldId id="515" r:id="rId27"/>
  </p:sldIdLst>
  <p:sldSz cx="9144000" cy="6858000" type="screen4x3"/>
  <p:notesSz cx="7053263" cy="93091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52" autoAdjust="0"/>
    <p:restoredTop sz="94671" autoAdjust="0"/>
  </p:normalViewPr>
  <p:slideViewPr>
    <p:cSldViewPr>
      <p:cViewPr>
        <p:scale>
          <a:sx n="80" d="100"/>
          <a:sy n="80" d="100"/>
        </p:scale>
        <p:origin x="-1454" y="-15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view3D>
      <c:rotX val="75"/>
      <c:rotY val="0"/>
      <c:rAngAx val="0"/>
      <c:perspective val="30"/>
    </c:view3D>
    <c:floor>
      <c:thickness val="0"/>
    </c:floor>
    <c:sideWall>
      <c:thickness val="0"/>
    </c:sideWall>
    <c:backWall>
      <c:thickness val="0"/>
    </c:backWall>
    <c:plotArea>
      <c:layout/>
      <c:pie3DChart>
        <c:varyColors val="1"/>
        <c:ser>
          <c:idx val="0"/>
          <c:order val="0"/>
          <c:tx>
            <c:strRef>
              <c:f>Sheet1!$B$1</c:f>
              <c:strCache>
                <c:ptCount val="1"/>
                <c:pt idx="0">
                  <c:v>Số HSSV</c:v>
                </c:pt>
              </c:strCache>
            </c:strRef>
          </c:tx>
          <c:dLbls>
            <c:dLbl>
              <c:idx val="0"/>
              <c:layout/>
              <c:tx>
                <c:rich>
                  <a:bodyPr/>
                  <a:lstStyle/>
                  <a:p>
                    <a:r>
                      <a:rPr lang="en-US" smtClean="0"/>
                      <a:t>85.06%</a:t>
                    </a:r>
                    <a:endParaRPr lang="en-US"/>
                  </a:p>
                </c:rich>
              </c:tx>
              <c:dLblPos val="bestFit"/>
              <c:showLegendKey val="0"/>
              <c:showVal val="0"/>
              <c:showCatName val="0"/>
              <c:showSerName val="0"/>
              <c:showPercent val="1"/>
              <c:showBubbleSize val="0"/>
            </c:dLbl>
            <c:dLbl>
              <c:idx val="1"/>
              <c:layout/>
              <c:tx>
                <c:rich>
                  <a:bodyPr/>
                  <a:lstStyle/>
                  <a:p>
                    <a:r>
                      <a:rPr lang="en-US" smtClean="0"/>
                      <a:t>7.82%</a:t>
                    </a:r>
                    <a:endParaRPr lang="en-US"/>
                  </a:p>
                </c:rich>
              </c:tx>
              <c:dLblPos val="bestFit"/>
              <c:showLegendKey val="0"/>
              <c:showVal val="0"/>
              <c:showCatName val="0"/>
              <c:showSerName val="0"/>
              <c:showPercent val="1"/>
              <c:showBubbleSize val="0"/>
            </c:dLbl>
            <c:dLbl>
              <c:idx val="2"/>
              <c:layout/>
              <c:tx>
                <c:rich>
                  <a:bodyPr/>
                  <a:lstStyle/>
                  <a:p>
                    <a:r>
                      <a:rPr lang="en-US" smtClean="0"/>
                      <a:t>7.11%</a:t>
                    </a:r>
                    <a:endParaRPr lang="en-US"/>
                  </a:p>
                </c:rich>
              </c:tx>
              <c:dLblPos val="bestFit"/>
              <c:showLegendKey val="0"/>
              <c:showVal val="0"/>
              <c:showCatName val="0"/>
              <c:showSerName val="0"/>
              <c:showPercent val="1"/>
              <c:showBubbleSize val="0"/>
            </c:dLbl>
            <c:numFmt formatCode="0.00%" sourceLinked="0"/>
            <c:dLblPos val="bestFit"/>
            <c:showLegendKey val="0"/>
            <c:showVal val="0"/>
            <c:showCatName val="0"/>
            <c:showSerName val="0"/>
            <c:showPercent val="1"/>
            <c:showBubbleSize val="0"/>
            <c:showLeaderLines val="1"/>
          </c:dLbls>
          <c:cat>
            <c:strRef>
              <c:f>Sheet1!$A$2:$A$4</c:f>
              <c:strCache>
                <c:ptCount val="3"/>
                <c:pt idx="0">
                  <c:v>Có việc làm</c:v>
                </c:pt>
                <c:pt idx="1">
                  <c:v>Học tiếp lên trình độ cao hơn (vừa đi làm vừa học)</c:v>
                </c:pt>
                <c:pt idx="2">
                  <c:v>Có việc làm chưa phù hợp</c:v>
                </c:pt>
              </c:strCache>
            </c:strRef>
          </c:cat>
          <c:val>
            <c:numRef>
              <c:f>Sheet1!$B$2:$B$4</c:f>
              <c:numCache>
                <c:formatCode>General</c:formatCode>
                <c:ptCount val="3"/>
                <c:pt idx="0">
                  <c:v>478</c:v>
                </c:pt>
                <c:pt idx="1">
                  <c:v>44</c:v>
                </c:pt>
                <c:pt idx="2">
                  <c:v>40</c:v>
                </c:pt>
              </c:numCache>
            </c:numRef>
          </c:val>
        </c:ser>
        <c:ser>
          <c:idx val="1"/>
          <c:order val="1"/>
          <c:tx>
            <c:strRef>
              <c:f>Sheet1!$C$1</c:f>
              <c:strCache>
                <c:ptCount val="1"/>
                <c:pt idx="0">
                  <c:v>Tỷ lệ %</c:v>
                </c:pt>
              </c:strCache>
            </c:strRef>
          </c:tx>
          <c:dLbls>
            <c:showLegendKey val="0"/>
            <c:showVal val="0"/>
            <c:showCatName val="0"/>
            <c:showSerName val="0"/>
            <c:showPercent val="1"/>
            <c:showBubbleSize val="0"/>
            <c:showLeaderLines val="1"/>
          </c:dLbls>
          <c:cat>
            <c:strRef>
              <c:f>Sheet1!$A$2:$A$4</c:f>
              <c:strCache>
                <c:ptCount val="3"/>
                <c:pt idx="0">
                  <c:v>Có việc làm</c:v>
                </c:pt>
                <c:pt idx="1">
                  <c:v>Học tiếp lên trình độ cao hơn (vừa đi làm vừa học)</c:v>
                </c:pt>
                <c:pt idx="2">
                  <c:v>Có việc làm chưa phù hợp</c:v>
                </c:pt>
              </c:strCache>
            </c:strRef>
          </c:cat>
          <c:val>
            <c:numRef>
              <c:f>Sheet1!$C$2:$C$4</c:f>
              <c:numCache>
                <c:formatCode>0.00%</c:formatCode>
                <c:ptCount val="3"/>
                <c:pt idx="0">
                  <c:v>0.85060000000000002</c:v>
                </c:pt>
                <c:pt idx="1">
                  <c:v>7.8200000000000006E-2</c:v>
                </c:pt>
                <c:pt idx="2">
                  <c:v>7.1099999999999997E-2</c:v>
                </c:pt>
              </c:numCache>
            </c:numRef>
          </c:val>
        </c:ser>
        <c:dLbls>
          <c:showLegendKey val="0"/>
          <c:showVal val="0"/>
          <c:showCatName val="0"/>
          <c:showSerName val="0"/>
          <c:showPercent val="1"/>
          <c:showBubbleSize val="0"/>
          <c:showLeaderLines val="1"/>
        </c:dLbls>
      </c:pie3DChart>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46B6D0-594F-4B06-8533-9A07F56A44E0}" type="doc">
      <dgm:prSet loTypeId="urn:microsoft.com/office/officeart/2005/8/layout/hProcess9" loCatId="process" qsTypeId="urn:microsoft.com/office/officeart/2005/8/quickstyle/simple1" qsCatId="simple" csTypeId="urn:microsoft.com/office/officeart/2005/8/colors/colorful1" csCatId="colorful" phldr="1"/>
      <dgm:spPr/>
    </dgm:pt>
    <dgm:pt modelId="{16EE1798-5026-4307-B42B-9495644EE1C1}">
      <dgm:prSet phldrT="[Text]" custT="1"/>
      <dgm:spPr/>
      <dgm:t>
        <a:bodyPr anchor="t" anchorCtr="0"/>
        <a:lstStyle/>
        <a:p>
          <a:r>
            <a:rPr lang="en-US" sz="2000" b="1" smtClean="0">
              <a:effectLst>
                <a:outerShdw blurRad="38100" dist="38100" dir="2700000" algn="tl">
                  <a:srgbClr val="000000">
                    <a:alpha val="43137"/>
                  </a:srgbClr>
                </a:outerShdw>
              </a:effectLst>
              <a:latin typeface="Tahoma" pitchFamily="34" charset="0"/>
              <a:ea typeface="Tahoma" pitchFamily="34" charset="0"/>
              <a:cs typeface="Tahoma" pitchFamily="34" charset="0"/>
            </a:rPr>
            <a:t>ĐẢNG BỘ </a:t>
          </a:r>
        </a:p>
      </dgm:t>
    </dgm:pt>
    <dgm:pt modelId="{3AF55B64-1D22-40A8-ACC8-35FB5F08093F}" type="parTrans" cxnId="{77403B80-7D0D-45E7-98B2-80364C0EA40E}">
      <dgm:prSet/>
      <dgm:spPr/>
      <dgm:t>
        <a:bodyPr/>
        <a:lstStyle/>
        <a:p>
          <a:endParaRPr lang="vi-VN"/>
        </a:p>
      </dgm:t>
    </dgm:pt>
    <dgm:pt modelId="{7AADDBB6-A4AD-4354-8A99-D48705E048BB}" type="sibTrans" cxnId="{77403B80-7D0D-45E7-98B2-80364C0EA40E}">
      <dgm:prSet/>
      <dgm:spPr/>
      <dgm:t>
        <a:bodyPr/>
        <a:lstStyle/>
        <a:p>
          <a:endParaRPr lang="vi-VN"/>
        </a:p>
      </dgm:t>
    </dgm:pt>
    <dgm:pt modelId="{68AFF10B-185A-42BC-96C3-6A941C497D34}">
      <dgm:prSet phldrT="[Text]" custT="1"/>
      <dgm:spPr/>
      <dgm:t>
        <a:bodyPr anchor="t" anchorCtr="0"/>
        <a:lstStyle/>
        <a:p>
          <a:r>
            <a:rPr lang="en-US" sz="2000" b="1" smtClean="0">
              <a:effectLst/>
              <a:latin typeface="Tahoma" pitchFamily="34" charset="0"/>
              <a:ea typeface="Tahoma" pitchFamily="34" charset="0"/>
              <a:cs typeface="Tahoma" pitchFamily="34" charset="0"/>
            </a:rPr>
            <a:t>HỘI SINH VIÊN </a:t>
          </a:r>
          <a:endParaRPr lang="vi-VN" sz="2000" b="1" smtClean="0">
            <a:effectLst/>
            <a:latin typeface="Tahoma" pitchFamily="34" charset="0"/>
            <a:ea typeface="Tahoma" pitchFamily="34" charset="0"/>
            <a:cs typeface="Tahoma" pitchFamily="34" charset="0"/>
          </a:endParaRPr>
        </a:p>
      </dgm:t>
    </dgm:pt>
    <dgm:pt modelId="{3A9D1D7B-DB8C-4882-BE5D-A6F302EE32E7}" type="sibTrans" cxnId="{F01528E6-7D96-455A-B9E7-3A941FCDCB48}">
      <dgm:prSet/>
      <dgm:spPr/>
      <dgm:t>
        <a:bodyPr/>
        <a:lstStyle/>
        <a:p>
          <a:endParaRPr lang="vi-VN"/>
        </a:p>
      </dgm:t>
    </dgm:pt>
    <dgm:pt modelId="{57EC1B03-A700-4155-B2C5-D9DF7FCB8A77}" type="parTrans" cxnId="{F01528E6-7D96-455A-B9E7-3A941FCDCB48}">
      <dgm:prSet/>
      <dgm:spPr/>
      <dgm:t>
        <a:bodyPr/>
        <a:lstStyle/>
        <a:p>
          <a:endParaRPr lang="vi-VN"/>
        </a:p>
      </dgm:t>
    </dgm:pt>
    <dgm:pt modelId="{4AC1ACB8-1098-46CC-8AF9-FC681AC730A2}">
      <dgm:prSet phldrT="[Text]" custT="1"/>
      <dgm:spPr/>
      <dgm:t>
        <a:bodyPr anchor="t" anchorCtr="0"/>
        <a:lstStyle/>
        <a:p>
          <a:pPr algn="ctr"/>
          <a:r>
            <a:rPr lang="en-US" sz="2000" b="1" smtClean="0">
              <a:effectLst/>
              <a:latin typeface="Tahoma" pitchFamily="34" charset="0"/>
              <a:ea typeface="Tahoma" pitchFamily="34" charset="0"/>
              <a:cs typeface="Tahoma" pitchFamily="34" charset="0"/>
            </a:rPr>
            <a:t>ĐOÀN THANH NIÊN</a:t>
          </a:r>
        </a:p>
        <a:p>
          <a:pPr algn="ctr"/>
          <a:endParaRPr lang="vi-VN" sz="2000" b="1">
            <a:effectLst/>
            <a:latin typeface="+mn-lt"/>
            <a:cs typeface="Times New Roman" pitchFamily="18" charset="0"/>
          </a:endParaRPr>
        </a:p>
      </dgm:t>
    </dgm:pt>
    <dgm:pt modelId="{FBE96F2B-BE4E-4425-AD43-05BBDA35201F}" type="sibTrans" cxnId="{DF0FF4BF-2DD5-4919-9A78-E75A4CAA90AB}">
      <dgm:prSet/>
      <dgm:spPr/>
      <dgm:t>
        <a:bodyPr/>
        <a:lstStyle/>
        <a:p>
          <a:endParaRPr lang="vi-VN"/>
        </a:p>
      </dgm:t>
    </dgm:pt>
    <dgm:pt modelId="{3A090C13-7C07-447D-8B96-358D5A0B3708}" type="parTrans" cxnId="{DF0FF4BF-2DD5-4919-9A78-E75A4CAA90AB}">
      <dgm:prSet/>
      <dgm:spPr/>
      <dgm:t>
        <a:bodyPr/>
        <a:lstStyle/>
        <a:p>
          <a:endParaRPr lang="vi-VN"/>
        </a:p>
      </dgm:t>
    </dgm:pt>
    <dgm:pt modelId="{6712437D-F6B7-4D5B-BB27-CF2D27FB9381}">
      <dgm:prSet phldrT="[Text]" custT="1"/>
      <dgm:spPr/>
      <dgm:t>
        <a:bodyPr anchor="t" anchorCtr="0"/>
        <a:lstStyle/>
        <a:p>
          <a:r>
            <a:rPr lang="vi-VN" sz="2000" b="1" smtClean="0">
              <a:effectLst/>
              <a:latin typeface="Tahoma" pitchFamily="34" charset="0"/>
              <a:ea typeface="Tahoma" pitchFamily="34" charset="0"/>
              <a:cs typeface="Tahoma" pitchFamily="34" charset="0"/>
            </a:rPr>
            <a:t>CÔNG ĐOÀN</a:t>
          </a:r>
        </a:p>
        <a:p>
          <a:r>
            <a:rPr lang="vi-VN" sz="2000" b="1" smtClean="0">
              <a:effectLst/>
              <a:latin typeface="+mn-lt"/>
              <a:cs typeface="Times New Roman" pitchFamily="18" charset="0"/>
            </a:rPr>
            <a:t> </a:t>
          </a:r>
        </a:p>
      </dgm:t>
    </dgm:pt>
    <dgm:pt modelId="{E1F110D0-973D-4EA6-9591-DC087E778680}" type="sibTrans" cxnId="{8C9E9AA2-F644-4AE8-88DC-881466F1DF0A}">
      <dgm:prSet/>
      <dgm:spPr/>
      <dgm:t>
        <a:bodyPr/>
        <a:lstStyle/>
        <a:p>
          <a:endParaRPr lang="vi-VN"/>
        </a:p>
      </dgm:t>
    </dgm:pt>
    <dgm:pt modelId="{6926ADA6-B9DC-45F1-B0FB-3FB5F4AF72F7}" type="parTrans" cxnId="{8C9E9AA2-F644-4AE8-88DC-881466F1DF0A}">
      <dgm:prSet/>
      <dgm:spPr/>
      <dgm:t>
        <a:bodyPr/>
        <a:lstStyle/>
        <a:p>
          <a:endParaRPr lang="vi-VN"/>
        </a:p>
      </dgm:t>
    </dgm:pt>
    <dgm:pt modelId="{0D972441-43C2-40ED-8DA3-5D0FA3914D1E}">
      <dgm:prSet phldrT="[Text]" custT="1"/>
      <dgm:spPr/>
      <dgm:t>
        <a:bodyPr anchor="t" anchorCtr="0"/>
        <a:lstStyle/>
        <a:p>
          <a:r>
            <a:rPr lang="en-US" sz="2000" b="1" smtClean="0">
              <a:effectLst/>
              <a:latin typeface="Tahoma" pitchFamily="34" charset="0"/>
              <a:ea typeface="Tahoma" pitchFamily="34" charset="0"/>
              <a:cs typeface="Tahoma" pitchFamily="34" charset="0"/>
            </a:rPr>
            <a:t>CHÍNH QUYỀN </a:t>
          </a:r>
        </a:p>
        <a:p>
          <a:endParaRPr lang="vi-VN" sz="2000" b="1">
            <a:effectLst/>
            <a:latin typeface="+mn-lt"/>
            <a:cs typeface="Times New Roman" pitchFamily="18" charset="0"/>
          </a:endParaRPr>
        </a:p>
      </dgm:t>
    </dgm:pt>
    <dgm:pt modelId="{0C43664B-D707-456F-B66A-3E56023D71FA}" type="sibTrans" cxnId="{CDBD04AF-919A-4426-AF88-2D2147FA955F}">
      <dgm:prSet/>
      <dgm:spPr/>
      <dgm:t>
        <a:bodyPr/>
        <a:lstStyle/>
        <a:p>
          <a:endParaRPr lang="vi-VN"/>
        </a:p>
      </dgm:t>
    </dgm:pt>
    <dgm:pt modelId="{6881F93B-7675-424C-B005-A9BFE5571BC5}" type="parTrans" cxnId="{CDBD04AF-919A-4426-AF88-2D2147FA955F}">
      <dgm:prSet/>
      <dgm:spPr/>
      <dgm:t>
        <a:bodyPr/>
        <a:lstStyle/>
        <a:p>
          <a:endParaRPr lang="vi-VN"/>
        </a:p>
      </dgm:t>
    </dgm:pt>
    <dgm:pt modelId="{1655B2C5-7BD1-453A-AB90-F8664B8F6CCA}" type="pres">
      <dgm:prSet presAssocID="{2146B6D0-594F-4B06-8533-9A07F56A44E0}" presName="CompostProcess" presStyleCnt="0">
        <dgm:presLayoutVars>
          <dgm:dir/>
          <dgm:resizeHandles val="exact"/>
        </dgm:presLayoutVars>
      </dgm:prSet>
      <dgm:spPr/>
    </dgm:pt>
    <dgm:pt modelId="{EA5313D9-5C94-4167-A476-67FA8B32BF32}" type="pres">
      <dgm:prSet presAssocID="{2146B6D0-594F-4B06-8533-9A07F56A44E0}" presName="arrow" presStyleLbl="bgShp" presStyleIdx="0" presStyleCnt="1" custScaleX="117647" custLinFactNeighborY="-737"/>
      <dgm:spPr/>
    </dgm:pt>
    <dgm:pt modelId="{095C0A42-98F6-4601-A453-F8C9ABD494ED}" type="pres">
      <dgm:prSet presAssocID="{2146B6D0-594F-4B06-8533-9A07F56A44E0}" presName="linearProcess" presStyleCnt="0"/>
      <dgm:spPr/>
    </dgm:pt>
    <dgm:pt modelId="{AFDB3085-C8FB-4CBD-89B4-860BE93F1929}" type="pres">
      <dgm:prSet presAssocID="{16EE1798-5026-4307-B42B-9495644EE1C1}" presName="textNode" presStyleLbl="node1" presStyleIdx="0" presStyleCnt="5" custScaleX="116090" custScaleY="110415">
        <dgm:presLayoutVars>
          <dgm:bulletEnabled val="1"/>
        </dgm:presLayoutVars>
      </dgm:prSet>
      <dgm:spPr/>
      <dgm:t>
        <a:bodyPr/>
        <a:lstStyle/>
        <a:p>
          <a:endParaRPr lang="vi-VN"/>
        </a:p>
      </dgm:t>
    </dgm:pt>
    <dgm:pt modelId="{EF66D5BE-7483-4B91-B373-ACC280C82473}" type="pres">
      <dgm:prSet presAssocID="{7AADDBB6-A4AD-4354-8A99-D48705E048BB}" presName="sibTrans" presStyleCnt="0"/>
      <dgm:spPr/>
    </dgm:pt>
    <dgm:pt modelId="{D695698D-ABA8-4660-8934-5E0D21E65F25}" type="pres">
      <dgm:prSet presAssocID="{0D972441-43C2-40ED-8DA3-5D0FA3914D1E}" presName="textNode" presStyleLbl="node1" presStyleIdx="1" presStyleCnt="5" custScaleX="112790" custScaleY="110415">
        <dgm:presLayoutVars>
          <dgm:bulletEnabled val="1"/>
        </dgm:presLayoutVars>
      </dgm:prSet>
      <dgm:spPr/>
      <dgm:t>
        <a:bodyPr/>
        <a:lstStyle/>
        <a:p>
          <a:endParaRPr lang="vi-VN"/>
        </a:p>
      </dgm:t>
    </dgm:pt>
    <dgm:pt modelId="{DDC9DA5C-4541-4BF4-9112-DFE9B4437E82}" type="pres">
      <dgm:prSet presAssocID="{0C43664B-D707-456F-B66A-3E56023D71FA}" presName="sibTrans" presStyleCnt="0"/>
      <dgm:spPr/>
    </dgm:pt>
    <dgm:pt modelId="{421081A5-47C7-43ED-883F-3DE2035C0B88}" type="pres">
      <dgm:prSet presAssocID="{6712437D-F6B7-4D5B-BB27-CF2D27FB9381}" presName="textNode" presStyleLbl="node1" presStyleIdx="2" presStyleCnt="5" custScaleX="115423" custScaleY="111029">
        <dgm:presLayoutVars>
          <dgm:bulletEnabled val="1"/>
        </dgm:presLayoutVars>
      </dgm:prSet>
      <dgm:spPr/>
      <dgm:t>
        <a:bodyPr/>
        <a:lstStyle/>
        <a:p>
          <a:endParaRPr lang="vi-VN"/>
        </a:p>
      </dgm:t>
    </dgm:pt>
    <dgm:pt modelId="{E101FCAC-A5F6-4F9A-9E3D-95BF671C97BA}" type="pres">
      <dgm:prSet presAssocID="{E1F110D0-973D-4EA6-9591-DC087E778680}" presName="sibTrans" presStyleCnt="0"/>
      <dgm:spPr/>
    </dgm:pt>
    <dgm:pt modelId="{A398B558-CCA0-4D1B-B4B0-500BA4CED926}" type="pres">
      <dgm:prSet presAssocID="{4AC1ACB8-1098-46CC-8AF9-FC681AC730A2}" presName="textNode" presStyleLbl="node1" presStyleIdx="3" presStyleCnt="5" custScaleX="125645" custScaleY="106824">
        <dgm:presLayoutVars>
          <dgm:bulletEnabled val="1"/>
        </dgm:presLayoutVars>
      </dgm:prSet>
      <dgm:spPr/>
      <dgm:t>
        <a:bodyPr/>
        <a:lstStyle/>
        <a:p>
          <a:endParaRPr lang="vi-VN"/>
        </a:p>
      </dgm:t>
    </dgm:pt>
    <dgm:pt modelId="{117E38E9-1EC1-4C74-8824-96DF5CA69840}" type="pres">
      <dgm:prSet presAssocID="{FBE96F2B-BE4E-4425-AD43-05BBDA35201F}" presName="sibTrans" presStyleCnt="0"/>
      <dgm:spPr/>
    </dgm:pt>
    <dgm:pt modelId="{71C94742-5DCC-49AA-911D-30D1017DBF04}" type="pres">
      <dgm:prSet presAssocID="{68AFF10B-185A-42BC-96C3-6A941C497D34}" presName="textNode" presStyleLbl="node1" presStyleIdx="4" presStyleCnt="5" custScaleX="133445" custScaleY="106824">
        <dgm:presLayoutVars>
          <dgm:bulletEnabled val="1"/>
        </dgm:presLayoutVars>
      </dgm:prSet>
      <dgm:spPr/>
      <dgm:t>
        <a:bodyPr/>
        <a:lstStyle/>
        <a:p>
          <a:endParaRPr lang="vi-VN"/>
        </a:p>
      </dgm:t>
    </dgm:pt>
  </dgm:ptLst>
  <dgm:cxnLst>
    <dgm:cxn modelId="{289B1716-432D-4327-B7CC-68B960ED9D04}" type="presOf" srcId="{16EE1798-5026-4307-B42B-9495644EE1C1}" destId="{AFDB3085-C8FB-4CBD-89B4-860BE93F1929}" srcOrd="0" destOrd="0" presId="urn:microsoft.com/office/officeart/2005/8/layout/hProcess9"/>
    <dgm:cxn modelId="{F4F76E72-7663-4A04-9951-2896BD1DE933}" type="presOf" srcId="{2146B6D0-594F-4B06-8533-9A07F56A44E0}" destId="{1655B2C5-7BD1-453A-AB90-F8664B8F6CCA}" srcOrd="0" destOrd="0" presId="urn:microsoft.com/office/officeart/2005/8/layout/hProcess9"/>
    <dgm:cxn modelId="{DF0FF4BF-2DD5-4919-9A78-E75A4CAA90AB}" srcId="{2146B6D0-594F-4B06-8533-9A07F56A44E0}" destId="{4AC1ACB8-1098-46CC-8AF9-FC681AC730A2}" srcOrd="3" destOrd="0" parTransId="{3A090C13-7C07-447D-8B96-358D5A0B3708}" sibTransId="{FBE96F2B-BE4E-4425-AD43-05BBDA35201F}"/>
    <dgm:cxn modelId="{A99D0E19-69B0-4ED7-B5DC-D36E71A01C51}" type="presOf" srcId="{68AFF10B-185A-42BC-96C3-6A941C497D34}" destId="{71C94742-5DCC-49AA-911D-30D1017DBF04}" srcOrd="0" destOrd="0" presId="urn:microsoft.com/office/officeart/2005/8/layout/hProcess9"/>
    <dgm:cxn modelId="{77403B80-7D0D-45E7-98B2-80364C0EA40E}" srcId="{2146B6D0-594F-4B06-8533-9A07F56A44E0}" destId="{16EE1798-5026-4307-B42B-9495644EE1C1}" srcOrd="0" destOrd="0" parTransId="{3AF55B64-1D22-40A8-ACC8-35FB5F08093F}" sibTransId="{7AADDBB6-A4AD-4354-8A99-D48705E048BB}"/>
    <dgm:cxn modelId="{768229B1-5E0F-48DA-9634-BAF0660668BE}" type="presOf" srcId="{0D972441-43C2-40ED-8DA3-5D0FA3914D1E}" destId="{D695698D-ABA8-4660-8934-5E0D21E65F25}" srcOrd="0" destOrd="0" presId="urn:microsoft.com/office/officeart/2005/8/layout/hProcess9"/>
    <dgm:cxn modelId="{F01528E6-7D96-455A-B9E7-3A941FCDCB48}" srcId="{2146B6D0-594F-4B06-8533-9A07F56A44E0}" destId="{68AFF10B-185A-42BC-96C3-6A941C497D34}" srcOrd="4" destOrd="0" parTransId="{57EC1B03-A700-4155-B2C5-D9DF7FCB8A77}" sibTransId="{3A9D1D7B-DB8C-4882-BE5D-A6F302EE32E7}"/>
    <dgm:cxn modelId="{CDBD04AF-919A-4426-AF88-2D2147FA955F}" srcId="{2146B6D0-594F-4B06-8533-9A07F56A44E0}" destId="{0D972441-43C2-40ED-8DA3-5D0FA3914D1E}" srcOrd="1" destOrd="0" parTransId="{6881F93B-7675-424C-B005-A9BFE5571BC5}" sibTransId="{0C43664B-D707-456F-B66A-3E56023D71FA}"/>
    <dgm:cxn modelId="{AE659233-EDD9-4D2B-95A5-2252102AFC15}" type="presOf" srcId="{6712437D-F6B7-4D5B-BB27-CF2D27FB9381}" destId="{421081A5-47C7-43ED-883F-3DE2035C0B88}" srcOrd="0" destOrd="0" presId="urn:microsoft.com/office/officeart/2005/8/layout/hProcess9"/>
    <dgm:cxn modelId="{8C9E9AA2-F644-4AE8-88DC-881466F1DF0A}" srcId="{2146B6D0-594F-4B06-8533-9A07F56A44E0}" destId="{6712437D-F6B7-4D5B-BB27-CF2D27FB9381}" srcOrd="2" destOrd="0" parTransId="{6926ADA6-B9DC-45F1-B0FB-3FB5F4AF72F7}" sibTransId="{E1F110D0-973D-4EA6-9591-DC087E778680}"/>
    <dgm:cxn modelId="{567DD461-4661-4B92-BB92-4718EB00F5D6}" type="presOf" srcId="{4AC1ACB8-1098-46CC-8AF9-FC681AC730A2}" destId="{A398B558-CCA0-4D1B-B4B0-500BA4CED926}" srcOrd="0" destOrd="0" presId="urn:microsoft.com/office/officeart/2005/8/layout/hProcess9"/>
    <dgm:cxn modelId="{8598CA47-FF34-4BDB-ADA7-64653FEA2552}" type="presParOf" srcId="{1655B2C5-7BD1-453A-AB90-F8664B8F6CCA}" destId="{EA5313D9-5C94-4167-A476-67FA8B32BF32}" srcOrd="0" destOrd="0" presId="urn:microsoft.com/office/officeart/2005/8/layout/hProcess9"/>
    <dgm:cxn modelId="{784DF95F-CCD3-4FC0-A235-D5981EE5F663}" type="presParOf" srcId="{1655B2C5-7BD1-453A-AB90-F8664B8F6CCA}" destId="{095C0A42-98F6-4601-A453-F8C9ABD494ED}" srcOrd="1" destOrd="0" presId="urn:microsoft.com/office/officeart/2005/8/layout/hProcess9"/>
    <dgm:cxn modelId="{D0D19956-FB48-419C-ABCB-86E41447F240}" type="presParOf" srcId="{095C0A42-98F6-4601-A453-F8C9ABD494ED}" destId="{AFDB3085-C8FB-4CBD-89B4-860BE93F1929}" srcOrd="0" destOrd="0" presId="urn:microsoft.com/office/officeart/2005/8/layout/hProcess9"/>
    <dgm:cxn modelId="{06CAD738-93D1-403E-9AC6-1D70AFFB9FAF}" type="presParOf" srcId="{095C0A42-98F6-4601-A453-F8C9ABD494ED}" destId="{EF66D5BE-7483-4B91-B373-ACC280C82473}" srcOrd="1" destOrd="0" presId="urn:microsoft.com/office/officeart/2005/8/layout/hProcess9"/>
    <dgm:cxn modelId="{78F63BD8-FEEF-4851-92D5-770E24704946}" type="presParOf" srcId="{095C0A42-98F6-4601-A453-F8C9ABD494ED}" destId="{D695698D-ABA8-4660-8934-5E0D21E65F25}" srcOrd="2" destOrd="0" presId="urn:microsoft.com/office/officeart/2005/8/layout/hProcess9"/>
    <dgm:cxn modelId="{F1B5D3E6-0959-444A-B562-19308E365074}" type="presParOf" srcId="{095C0A42-98F6-4601-A453-F8C9ABD494ED}" destId="{DDC9DA5C-4541-4BF4-9112-DFE9B4437E82}" srcOrd="3" destOrd="0" presId="urn:microsoft.com/office/officeart/2005/8/layout/hProcess9"/>
    <dgm:cxn modelId="{F3931558-07E1-45A0-AF4D-901F1AA0D967}" type="presParOf" srcId="{095C0A42-98F6-4601-A453-F8C9ABD494ED}" destId="{421081A5-47C7-43ED-883F-3DE2035C0B88}" srcOrd="4" destOrd="0" presId="urn:microsoft.com/office/officeart/2005/8/layout/hProcess9"/>
    <dgm:cxn modelId="{1899D262-E809-442E-8CA7-9686D365450D}" type="presParOf" srcId="{095C0A42-98F6-4601-A453-F8C9ABD494ED}" destId="{E101FCAC-A5F6-4F9A-9E3D-95BF671C97BA}" srcOrd="5" destOrd="0" presId="urn:microsoft.com/office/officeart/2005/8/layout/hProcess9"/>
    <dgm:cxn modelId="{9FAEE4DD-F3F2-437F-8B0C-6C43E9523B0D}" type="presParOf" srcId="{095C0A42-98F6-4601-A453-F8C9ABD494ED}" destId="{A398B558-CCA0-4D1B-B4B0-500BA4CED926}" srcOrd="6" destOrd="0" presId="urn:microsoft.com/office/officeart/2005/8/layout/hProcess9"/>
    <dgm:cxn modelId="{4DAF6981-E0B6-4D8E-B5BE-E0C0C5DFA203}" type="presParOf" srcId="{095C0A42-98F6-4601-A453-F8C9ABD494ED}" destId="{117E38E9-1EC1-4C74-8824-96DF5CA69840}" srcOrd="7" destOrd="0" presId="urn:microsoft.com/office/officeart/2005/8/layout/hProcess9"/>
    <dgm:cxn modelId="{E79A5696-C5E2-4367-8CF5-89056B602724}" type="presParOf" srcId="{095C0A42-98F6-4601-A453-F8C9ABD494ED}" destId="{71C94742-5DCC-49AA-911D-30D1017DBF04}"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5313D9-5C94-4167-A476-67FA8B32BF32}">
      <dsp:nvSpPr>
        <dsp:cNvPr id="0" name=""/>
        <dsp:cNvSpPr/>
      </dsp:nvSpPr>
      <dsp:spPr>
        <a:xfrm>
          <a:off x="2" y="0"/>
          <a:ext cx="8915395" cy="5922963"/>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DB3085-C8FB-4CBD-89B4-860BE93F1929}">
      <dsp:nvSpPr>
        <dsp:cNvPr id="0" name=""/>
        <dsp:cNvSpPr/>
      </dsp:nvSpPr>
      <dsp:spPr>
        <a:xfrm>
          <a:off x="3564" y="1653513"/>
          <a:ext cx="1543386" cy="2615936"/>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en-US" sz="2000" b="1" kern="1200" smtClean="0">
              <a:effectLst>
                <a:outerShdw blurRad="38100" dist="38100" dir="2700000" algn="tl">
                  <a:srgbClr val="000000">
                    <a:alpha val="43137"/>
                  </a:srgbClr>
                </a:outerShdw>
              </a:effectLst>
              <a:latin typeface="Tahoma" pitchFamily="34" charset="0"/>
              <a:ea typeface="Tahoma" pitchFamily="34" charset="0"/>
              <a:cs typeface="Tahoma" pitchFamily="34" charset="0"/>
            </a:rPr>
            <a:t>ĐẢNG BỘ </a:t>
          </a:r>
        </a:p>
      </dsp:txBody>
      <dsp:txXfrm>
        <a:off x="78906" y="1728855"/>
        <a:ext cx="1392702" cy="2465252"/>
      </dsp:txXfrm>
    </dsp:sp>
    <dsp:sp modelId="{D695698D-ABA8-4660-8934-5E0D21E65F25}">
      <dsp:nvSpPr>
        <dsp:cNvPr id="0" name=""/>
        <dsp:cNvSpPr/>
      </dsp:nvSpPr>
      <dsp:spPr>
        <a:xfrm>
          <a:off x="1768530" y="1653513"/>
          <a:ext cx="1499513" cy="261593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en-US" sz="2000" b="1" kern="1200" smtClean="0">
              <a:effectLst/>
              <a:latin typeface="Tahoma" pitchFamily="34" charset="0"/>
              <a:ea typeface="Tahoma" pitchFamily="34" charset="0"/>
              <a:cs typeface="Tahoma" pitchFamily="34" charset="0"/>
            </a:rPr>
            <a:t>CHÍNH QUYỀN </a:t>
          </a:r>
        </a:p>
        <a:p>
          <a:pPr lvl="0" algn="ctr" defTabSz="889000">
            <a:lnSpc>
              <a:spcPct val="90000"/>
            </a:lnSpc>
            <a:spcBef>
              <a:spcPct val="0"/>
            </a:spcBef>
            <a:spcAft>
              <a:spcPct val="35000"/>
            </a:spcAft>
          </a:pPr>
          <a:endParaRPr lang="vi-VN" sz="2000" b="1" kern="1200">
            <a:effectLst/>
            <a:latin typeface="+mn-lt"/>
            <a:cs typeface="Times New Roman" pitchFamily="18" charset="0"/>
          </a:endParaRPr>
        </a:p>
      </dsp:txBody>
      <dsp:txXfrm>
        <a:off x="1841730" y="1726713"/>
        <a:ext cx="1353113" cy="2469536"/>
      </dsp:txXfrm>
    </dsp:sp>
    <dsp:sp modelId="{421081A5-47C7-43ED-883F-3DE2035C0B88}">
      <dsp:nvSpPr>
        <dsp:cNvPr id="0" name=""/>
        <dsp:cNvSpPr/>
      </dsp:nvSpPr>
      <dsp:spPr>
        <a:xfrm>
          <a:off x="3489623" y="1646240"/>
          <a:ext cx="1534519" cy="2630483"/>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vi-VN" sz="2000" b="1" kern="1200" smtClean="0">
              <a:effectLst/>
              <a:latin typeface="Tahoma" pitchFamily="34" charset="0"/>
              <a:ea typeface="Tahoma" pitchFamily="34" charset="0"/>
              <a:cs typeface="Tahoma" pitchFamily="34" charset="0"/>
            </a:rPr>
            <a:t>CÔNG ĐOÀN</a:t>
          </a:r>
        </a:p>
        <a:p>
          <a:pPr lvl="0" algn="ctr" defTabSz="889000">
            <a:lnSpc>
              <a:spcPct val="90000"/>
            </a:lnSpc>
            <a:spcBef>
              <a:spcPct val="0"/>
            </a:spcBef>
            <a:spcAft>
              <a:spcPct val="35000"/>
            </a:spcAft>
          </a:pPr>
          <a:r>
            <a:rPr lang="vi-VN" sz="2000" b="1" kern="1200" smtClean="0">
              <a:effectLst/>
              <a:latin typeface="+mn-lt"/>
              <a:cs typeface="Times New Roman" pitchFamily="18" charset="0"/>
            </a:rPr>
            <a:t> </a:t>
          </a:r>
        </a:p>
      </dsp:txBody>
      <dsp:txXfrm>
        <a:off x="3564532" y="1721149"/>
        <a:ext cx="1384701" cy="2480665"/>
      </dsp:txXfrm>
    </dsp:sp>
    <dsp:sp modelId="{A398B558-CCA0-4D1B-B4B0-500BA4CED926}">
      <dsp:nvSpPr>
        <dsp:cNvPr id="0" name=""/>
        <dsp:cNvSpPr/>
      </dsp:nvSpPr>
      <dsp:spPr>
        <a:xfrm>
          <a:off x="5245721" y="1696052"/>
          <a:ext cx="1670417" cy="2530858"/>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en-US" sz="2000" b="1" kern="1200" smtClean="0">
              <a:effectLst/>
              <a:latin typeface="Tahoma" pitchFamily="34" charset="0"/>
              <a:ea typeface="Tahoma" pitchFamily="34" charset="0"/>
              <a:cs typeface="Tahoma" pitchFamily="34" charset="0"/>
            </a:rPr>
            <a:t>ĐOÀN THANH NIÊN</a:t>
          </a:r>
        </a:p>
        <a:p>
          <a:pPr lvl="0" algn="ctr" defTabSz="889000">
            <a:lnSpc>
              <a:spcPct val="90000"/>
            </a:lnSpc>
            <a:spcBef>
              <a:spcPct val="0"/>
            </a:spcBef>
            <a:spcAft>
              <a:spcPct val="35000"/>
            </a:spcAft>
          </a:pPr>
          <a:endParaRPr lang="vi-VN" sz="2000" b="1" kern="1200">
            <a:effectLst/>
            <a:latin typeface="+mn-lt"/>
            <a:cs typeface="Times New Roman" pitchFamily="18" charset="0"/>
          </a:endParaRPr>
        </a:p>
      </dsp:txBody>
      <dsp:txXfrm>
        <a:off x="5327264" y="1777595"/>
        <a:ext cx="1507331" cy="2367772"/>
      </dsp:txXfrm>
    </dsp:sp>
    <dsp:sp modelId="{71C94742-5DCC-49AA-911D-30D1017DBF04}">
      <dsp:nvSpPr>
        <dsp:cNvPr id="0" name=""/>
        <dsp:cNvSpPr/>
      </dsp:nvSpPr>
      <dsp:spPr>
        <a:xfrm>
          <a:off x="7137718" y="1696052"/>
          <a:ext cx="1774116" cy="2530858"/>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en-US" sz="2000" b="1" kern="1200" smtClean="0">
              <a:effectLst/>
              <a:latin typeface="Tahoma" pitchFamily="34" charset="0"/>
              <a:ea typeface="Tahoma" pitchFamily="34" charset="0"/>
              <a:cs typeface="Tahoma" pitchFamily="34" charset="0"/>
            </a:rPr>
            <a:t>HỘI SINH VIÊN </a:t>
          </a:r>
          <a:endParaRPr lang="vi-VN" sz="2000" b="1" kern="1200" smtClean="0">
            <a:effectLst/>
            <a:latin typeface="Tahoma" pitchFamily="34" charset="0"/>
            <a:ea typeface="Tahoma" pitchFamily="34" charset="0"/>
            <a:cs typeface="Tahoma" pitchFamily="34" charset="0"/>
          </a:endParaRPr>
        </a:p>
      </dsp:txBody>
      <dsp:txXfrm>
        <a:off x="7224323" y="1782657"/>
        <a:ext cx="1600906" cy="235764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sz="quarter" idx="1"/>
          </p:nvPr>
        </p:nvSpPr>
        <p:spPr>
          <a:xfrm>
            <a:off x="3995217" y="0"/>
            <a:ext cx="3056414" cy="465455"/>
          </a:xfrm>
          <a:prstGeom prst="rect">
            <a:avLst/>
          </a:prstGeom>
        </p:spPr>
        <p:txBody>
          <a:bodyPr vert="horz" lIns="93497" tIns="46749" rIns="93497" bIns="46749" rtlCol="0"/>
          <a:lstStyle>
            <a:lvl1pPr algn="r">
              <a:defRPr sz="1200"/>
            </a:lvl1pPr>
          </a:lstStyle>
          <a:p>
            <a:fld id="{6880AB18-8D0A-4666-A086-AACA7DF28189}" type="datetimeFigureOut">
              <a:rPr lang="en-US" smtClean="0"/>
              <a:pPr/>
              <a:t>6/5/2018</a:t>
            </a:fld>
            <a:endParaRPr lang="en-US"/>
          </a:p>
        </p:txBody>
      </p:sp>
      <p:sp>
        <p:nvSpPr>
          <p:cNvPr id="4" name="Footer Placeholder 3"/>
          <p:cNvSpPr>
            <a:spLocks noGrp="1"/>
          </p:cNvSpPr>
          <p:nvPr>
            <p:ph type="ftr" sz="quarter" idx="2"/>
          </p:nvPr>
        </p:nvSpPr>
        <p:spPr>
          <a:xfrm>
            <a:off x="0" y="8842029"/>
            <a:ext cx="3056414" cy="465455"/>
          </a:xfrm>
          <a:prstGeom prst="rect">
            <a:avLst/>
          </a:prstGeom>
        </p:spPr>
        <p:txBody>
          <a:bodyPr vert="horz" lIns="93497" tIns="46749" rIns="93497" bIns="46749" rtlCol="0" anchor="b"/>
          <a:lstStyle>
            <a:lvl1pPr algn="l">
              <a:defRPr sz="1200"/>
            </a:lvl1pPr>
          </a:lstStyle>
          <a:p>
            <a:endParaRPr lang="en-US"/>
          </a:p>
        </p:txBody>
      </p:sp>
      <p:sp>
        <p:nvSpPr>
          <p:cNvPr id="5" name="Slide Number Placeholder 4"/>
          <p:cNvSpPr>
            <a:spLocks noGrp="1"/>
          </p:cNvSpPr>
          <p:nvPr>
            <p:ph type="sldNum" sz="quarter" idx="3"/>
          </p:nvPr>
        </p:nvSpPr>
        <p:spPr>
          <a:xfrm>
            <a:off x="3995217" y="8842029"/>
            <a:ext cx="3056414" cy="465455"/>
          </a:xfrm>
          <a:prstGeom prst="rect">
            <a:avLst/>
          </a:prstGeom>
        </p:spPr>
        <p:txBody>
          <a:bodyPr vert="horz" lIns="93497" tIns="46749" rIns="93497" bIns="46749" rtlCol="0" anchor="b"/>
          <a:lstStyle>
            <a:lvl1pPr algn="r">
              <a:defRPr sz="1200"/>
            </a:lvl1pPr>
          </a:lstStyle>
          <a:p>
            <a:fld id="{88937252-F058-48E7-8C64-5503420D71C7}" type="slidenum">
              <a:rPr lang="en-US" smtClean="0"/>
              <a:pPr/>
              <a:t>‹#›</a:t>
            </a:fld>
            <a:endParaRPr lang="en-US"/>
          </a:p>
        </p:txBody>
      </p:sp>
    </p:spTree>
    <p:extLst>
      <p:ext uri="{BB962C8B-B14F-4D97-AF65-F5344CB8AC3E}">
        <p14:creationId xmlns:p14="http://schemas.microsoft.com/office/powerpoint/2010/main" val="8839743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59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95738" y="0"/>
            <a:ext cx="3055937" cy="465138"/>
          </a:xfrm>
          <a:prstGeom prst="rect">
            <a:avLst/>
          </a:prstGeom>
        </p:spPr>
        <p:txBody>
          <a:bodyPr vert="horz" lIns="91440" tIns="45720" rIns="91440" bIns="45720" rtlCol="0"/>
          <a:lstStyle>
            <a:lvl1pPr algn="r">
              <a:defRPr sz="1200"/>
            </a:lvl1pPr>
          </a:lstStyle>
          <a:p>
            <a:fld id="{BDEB4EC7-CCCE-43E8-AD6B-FF53F95E4CEC}" type="datetimeFigureOut">
              <a:rPr lang="en-US" smtClean="0"/>
              <a:t>6/5/2018</a:t>
            </a:fld>
            <a:endParaRPr lang="en-US"/>
          </a:p>
        </p:txBody>
      </p:sp>
      <p:sp>
        <p:nvSpPr>
          <p:cNvPr id="4" name="Slide Image Placeholder 3"/>
          <p:cNvSpPr>
            <a:spLocks noGrp="1" noRot="1" noChangeAspect="1"/>
          </p:cNvSpPr>
          <p:nvPr>
            <p:ph type="sldImg" idx="2"/>
          </p:nvPr>
        </p:nvSpPr>
        <p:spPr>
          <a:xfrm>
            <a:off x="1200150" y="698500"/>
            <a:ext cx="4654550" cy="34909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4850" y="4421188"/>
            <a:ext cx="5643563"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55938"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95738" y="8842375"/>
            <a:ext cx="3055937" cy="465138"/>
          </a:xfrm>
          <a:prstGeom prst="rect">
            <a:avLst/>
          </a:prstGeom>
        </p:spPr>
        <p:txBody>
          <a:bodyPr vert="horz" lIns="91440" tIns="45720" rIns="91440" bIns="45720" rtlCol="0" anchor="b"/>
          <a:lstStyle>
            <a:lvl1pPr algn="r">
              <a:defRPr sz="1200"/>
            </a:lvl1pPr>
          </a:lstStyle>
          <a:p>
            <a:fld id="{0FB0DFE7-2C5B-42BF-B1D4-D9A502946096}" type="slidenum">
              <a:rPr lang="en-US" smtClean="0"/>
              <a:t>‹#›</a:t>
            </a:fld>
            <a:endParaRPr lang="en-US"/>
          </a:p>
        </p:txBody>
      </p:sp>
    </p:spTree>
    <p:extLst>
      <p:ext uri="{BB962C8B-B14F-4D97-AF65-F5344CB8AC3E}">
        <p14:creationId xmlns:p14="http://schemas.microsoft.com/office/powerpoint/2010/main" val="35024569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37B2D973-1A30-4B0F-AFCE-60443D6BB56D}" type="datetimeFigureOut">
              <a:rPr lang="en-US"/>
              <a:pPr>
                <a:defRPr/>
              </a:pPr>
              <a:t>6/5/2018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12D941-7951-44E9-83B2-EA11F3F77DEE}" type="slidenum">
              <a:rPr lang="en-US"/>
              <a:pPr>
                <a:defRPr/>
              </a:pPr>
              <a:t>‹#›</a:t>
            </a:fld>
            <a:endParaRPr lang="en-US"/>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E481E07-B432-40C2-8423-C55D5BC2C35C}" type="datetimeFigureOut">
              <a:rPr lang="en-US"/>
              <a:pPr>
                <a:defRPr/>
              </a:pPr>
              <a:t>6/5/2018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C8A9E0-A68E-45F9-8E34-4821CC5E204B}" type="slidenum">
              <a:rPr lang="en-US"/>
              <a:pPr>
                <a:defRPr/>
              </a:pPr>
              <a:t>‹#›</a:t>
            </a:fld>
            <a:endParaRPr lang="en-US"/>
          </a:p>
        </p:txBody>
      </p:sp>
      <p:pic>
        <p:nvPicPr>
          <p:cNvPr id="7" name="Picture 6"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505200" y="0"/>
            <a:ext cx="2114550" cy="838200"/>
          </a:xfrm>
          <a:prstGeom prst="rect">
            <a:avLst/>
          </a:prstGeom>
        </p:spPr>
      </p:pic>
      <p:pic>
        <p:nvPicPr>
          <p:cNvPr id="8" name="Picture 7"/>
          <p:cNvPicPr>
            <a:picLocks noChangeAspect="1"/>
          </p:cNvPicPr>
          <p:nvPr userDrawn="1"/>
        </p:nvPicPr>
        <p:blipFill rotWithShape="1">
          <a:blip r:embed="rId3"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103B271-5D52-4C9A-BF07-9355AAC70077}" type="datetimeFigureOut">
              <a:rPr lang="en-US"/>
              <a:pPr>
                <a:defRPr/>
              </a:pPr>
              <a:t>6/5/2018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0B27D4E-9818-4F0B-8A16-954E993C433D}" type="slidenum">
              <a:rPr lang="en-US"/>
              <a:pPr>
                <a:defRPr/>
              </a:pPr>
              <a:t>‹#›</a:t>
            </a:fld>
            <a:endParaRPr lang="en-US"/>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BA45CF32-0FBE-4F65-9EE1-4FA85A25E828}" type="datetimeFigureOut">
              <a:rPr lang="en-US"/>
              <a:pPr>
                <a:defRPr/>
              </a:pPr>
              <a:t>6/5/2018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07095FD-D72A-4DD8-BC19-EB21A726C86C}" type="slidenum">
              <a:rPr lang="en-US"/>
              <a:pPr>
                <a:defRPr/>
              </a:pPr>
              <a:t>‹#›</a:t>
            </a:fld>
            <a:endParaRPr lang="en-US"/>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4CBFF758-D60B-4E07-B8C0-8B02E53AD890}" type="datetimeFigureOut">
              <a:rPr lang="en-US"/>
              <a:pPr>
                <a:defRPr/>
              </a:pPr>
              <a:t>6/5/2018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007B904-445A-47FD-8E9E-853495A4FA51}" type="slidenum">
              <a:rPr lang="en-US"/>
              <a:pPr>
                <a:defRPr/>
              </a:pPr>
              <a:t>‹#›</a:t>
            </a:fld>
            <a:endParaRPr lang="en-US"/>
          </a:p>
        </p:txBody>
      </p:sp>
      <p:pic>
        <p:nvPicPr>
          <p:cNvPr id="10" name="Picture 9"/>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885ECD5F-4BFA-4480-AAB4-0FA412AF290D}" type="datetimeFigureOut">
              <a:rPr lang="en-US"/>
              <a:pPr>
                <a:defRPr/>
              </a:pPr>
              <a:t>6/5/2018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F06C09D-BF4F-433C-92FE-AD8B6E525839}" type="slidenum">
              <a:rPr lang="en-US"/>
              <a:pPr>
                <a:defRPr/>
              </a:pPr>
              <a:t>‹#›</a:t>
            </a:fld>
            <a:endParaRPr lang="en-US"/>
          </a:p>
        </p:txBody>
      </p:sp>
      <p:pic>
        <p:nvPicPr>
          <p:cNvPr id="6" name="Picture 5"/>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65CD1B2-6535-46A4-A482-4EFAF86483E6}" type="datetimeFigureOut">
              <a:rPr lang="en-US"/>
              <a:pPr>
                <a:defRPr/>
              </a:pPr>
              <a:t>6/5/2018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57EF92C-F3CB-44BF-BB82-C515FE934FA0}" type="slidenum">
              <a:rPr lang="en-US"/>
              <a:pPr>
                <a:defRPr/>
              </a:pPr>
              <a:t>‹#›</a:t>
            </a:fld>
            <a:endParaRPr lang="en-US"/>
          </a:p>
        </p:txBody>
      </p:sp>
      <p:pic>
        <p:nvPicPr>
          <p:cNvPr id="5" name="Picture 4"/>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65CD1B2-6535-46A4-A482-4EFAF86483E6}" type="datetimeFigureOut">
              <a:rPr lang="en-US"/>
              <a:pPr>
                <a:defRPr/>
              </a:pPr>
              <a:t>6/5/2018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57EF92C-F3CB-44BF-BB82-C515FE934FA0}" type="slidenum">
              <a:rPr lang="en-US"/>
              <a:pPr>
                <a:defRPr/>
              </a:pPr>
              <a:t>‹#›</a:t>
            </a:fld>
            <a:endParaRPr lang="en-US"/>
          </a:p>
        </p:txBody>
      </p:sp>
    </p:spTree>
    <p:extLst>
      <p:ext uri="{BB962C8B-B14F-4D97-AF65-F5344CB8AC3E}">
        <p14:creationId xmlns:p14="http://schemas.microsoft.com/office/powerpoint/2010/main" val="4014818385"/>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302D410-9370-498C-9AD7-287FAF985727}" type="datetimeFigureOut">
              <a:rPr lang="en-US"/>
              <a:pPr>
                <a:defRPr/>
              </a:pPr>
              <a:t>6/5/2018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0CB4A15-AE76-4EB3-878F-080B76B952D3}" type="slidenum">
              <a:rPr lang="en-US"/>
              <a:pPr>
                <a:defRPr/>
              </a:pPr>
              <a:t>‹#›</a:t>
            </a:fld>
            <a:endParaRPr lang="en-US"/>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0973CE9-30F2-4873-8196-1CE8EC643E57}" type="datetimeFigureOut">
              <a:rPr lang="en-US"/>
              <a:pPr>
                <a:defRPr/>
              </a:pPr>
              <a:t>6/5/2018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46C9CC3-BD97-467E-9829-C7FA8BF893FC}" type="slidenum">
              <a:rPr lang="en-US"/>
              <a:pPr>
                <a:defRPr/>
              </a:pPr>
              <a:t>‹#›</a:t>
            </a:fld>
            <a:endParaRPr lang="en-US"/>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EF172EB-CD89-4968-B131-DD0936CCD366}" type="datetimeFigureOut">
              <a:rPr lang="en-US"/>
              <a:pPr>
                <a:defRPr/>
              </a:pPr>
              <a:t>6/5/2018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6504A73-BE30-475E-B67A-2A23C95D6BCC}" type="slidenum">
              <a:rPr lang="en-US"/>
              <a:pPr>
                <a:defRPr/>
              </a:pPr>
              <a:t>‹#›</a:t>
            </a:fld>
            <a:endParaRPr lang="en-US"/>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654CBD7-534B-4E71-A987-F3558C7EF219}" type="datetimeFigureOut">
              <a:rPr lang="en-US"/>
              <a:pPr>
                <a:defRPr/>
              </a:pPr>
              <a:t>6/5/2018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D497069-1622-4972-A1E8-16775C1A856D}" type="slidenum">
              <a:rPr lang="en-US"/>
              <a:pPr>
                <a:defRPr/>
              </a:pPr>
              <a:t>‹#›</a:t>
            </a:fld>
            <a:endParaRPr lang="en-US"/>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6200"/>
            <a:ext cx="1828800" cy="838200"/>
          </a:xfrm>
          <a:prstGeom prst="rect">
            <a:avLst/>
          </a:prstGeom>
        </p:spPr>
      </p:pic>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lgn="just" defTabSz="457200">
              <a:defRPr sz="2800">
                <a:latin typeface="Times New Roman" pitchFamily="18" charset="0"/>
                <a:ea typeface="Tahoma" pitchFamily="34" charset="0"/>
                <a:cs typeface="Times New Roman" pitchFamily="18" charset="0"/>
              </a:defRPr>
            </a:lvl1pPr>
            <a:lvl2pPr marL="742950" indent="-285750" algn="just" defTabSz="457200">
              <a:buFont typeface="Wingdings" pitchFamily="2" charset="2"/>
              <a:buChar char="§"/>
              <a:defRPr sz="2400">
                <a:latin typeface="Times New Roman" pitchFamily="18" charset="0"/>
                <a:ea typeface="Tahoma" pitchFamily="34" charset="0"/>
                <a:cs typeface="Times New Roman" pitchFamily="18" charset="0"/>
              </a:defRPr>
            </a:lvl2pPr>
            <a:lvl3pPr marL="1143000" indent="-228600" algn="just" defTabSz="4572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lgn="just" defTabSz="457200">
              <a:buFont typeface="Wingdings" pitchFamily="2" charset="2"/>
              <a:buChar char="v"/>
              <a:defRPr sz="1800">
                <a:latin typeface="Times New Roman" pitchFamily="18" charset="0"/>
                <a:ea typeface="Tahoma" pitchFamily="34" charset="0"/>
                <a:cs typeface="Times New Roman" pitchFamily="18" charset="0"/>
              </a:defRPr>
            </a:lvl4pPr>
            <a:lvl5pPr algn="just" defTabSz="457200">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FF0000"/>
                </a:solidFill>
                <a:latin typeface="Times New Roman" pitchFamily="18" charset="0"/>
                <a:ea typeface="Tahoma" pitchFamily="34"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0" y="6248400"/>
            <a:ext cx="6934200" cy="6090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algn="ct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KẾ HOẠCH THỰC HIỆN</a:t>
            </a:r>
            <a:r>
              <a:rPr lang="en-US" sz="1600" b="1" baseline="0"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a:t>
            </a: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CÔNG TÁC THI ĐUA – KHEN THƯỞNG</a:t>
            </a:r>
          </a:p>
          <a:p>
            <a:pPr algn="ct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KHỐI CÁC TRƯỜNG CAO ĐẲNG – TRUNG CẤP </a:t>
            </a:r>
            <a:r>
              <a:rPr lang="en-US" sz="1600" b="1" baseline="0"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a:t>
            </a: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NĂM HỌC 2017 – 2018</a:t>
            </a:r>
            <a:endParaRPr lang="en-US" sz="1600">
              <a:ln w="19050">
                <a:noFill/>
              </a:ln>
              <a:solidFill>
                <a:schemeClr val="bg1"/>
              </a:solidFill>
              <a:effectLst>
                <a:outerShdw blurRad="50800" dist="38100" dir="8100000" algn="tr" rotWithShape="0">
                  <a:prstClr val="black">
                    <a:alpha val="40000"/>
                  </a:prstClr>
                </a:outerShdw>
              </a:effectLst>
              <a:latin typeface="UTM American Sans" pitchFamily="18" charset="0"/>
            </a:endParaRPr>
          </a:p>
        </p:txBody>
      </p:sp>
    </p:spTree>
    <p:extLst>
      <p:ext uri="{BB962C8B-B14F-4D97-AF65-F5344CB8AC3E}">
        <p14:creationId xmlns:p14="http://schemas.microsoft.com/office/powerpoint/2010/main" val="3370081585"/>
      </p:ext>
    </p:extLst>
  </p:cSld>
  <p:clrMapOvr>
    <a:masterClrMapping/>
  </p:clrMapOvr>
  <p:transition advClick="0">
    <p:cut/>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2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6200"/>
            <a:ext cx="1828800" cy="838200"/>
          </a:xfrm>
          <a:prstGeom prst="rect">
            <a:avLst/>
          </a:prstGeom>
        </p:spPr>
      </p:pic>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11" name="Rounded Rectangle 10"/>
          <p:cNvSpPr/>
          <p:nvPr userDrawn="1"/>
        </p:nvSpPr>
        <p:spPr>
          <a:xfrm>
            <a:off x="0" y="6248400"/>
            <a:ext cx="6934200" cy="6090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algn="ct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KẾ HOẠCH THỰC HIỆN</a:t>
            </a:r>
            <a:r>
              <a:rPr lang="en-US" sz="1600" b="1" baseline="0"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a:t>
            </a: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CÔNG TÁC THI ĐUA – KHEN THƯỞNG</a:t>
            </a:r>
          </a:p>
          <a:p>
            <a:pPr algn="ct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KHỐI CÁC TRƯỜNG CAO ĐẲNG – TRUNG CẤP </a:t>
            </a:r>
            <a:r>
              <a:rPr lang="en-US" sz="1600" b="1" baseline="0"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a:t>
            </a: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NĂM HỌC 2017 – 2018</a:t>
            </a:r>
            <a:endParaRPr lang="en-US" sz="1600">
              <a:ln w="19050">
                <a:noFill/>
              </a:ln>
              <a:solidFill>
                <a:schemeClr val="bg1"/>
              </a:solidFill>
              <a:effectLst>
                <a:outerShdw blurRad="50800" dist="38100" dir="8100000" algn="tr" rotWithShape="0">
                  <a:prstClr val="black">
                    <a:alpha val="40000"/>
                  </a:prstClr>
                </a:outerShdw>
              </a:effectLst>
              <a:latin typeface="UTM American Sans" pitchFamily="18" charset="0"/>
            </a:endParaRPr>
          </a:p>
        </p:txBody>
      </p:sp>
    </p:spTree>
    <p:extLst>
      <p:ext uri="{BB962C8B-B14F-4D97-AF65-F5344CB8AC3E}">
        <p14:creationId xmlns:p14="http://schemas.microsoft.com/office/powerpoint/2010/main" val="2997654506"/>
      </p:ext>
    </p:extLst>
  </p:cSld>
  <p:clrMapOvr>
    <a:masterClrMapping/>
  </p:clrMapOvr>
  <p:transition advClick="0">
    <p:cut/>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3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6362415"/>
            <a:ext cx="52578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smtClean="0">
                <a:solidFill>
                  <a:schemeClr val="bg2"/>
                </a:solidFill>
                <a:latin typeface="Tahoma" pitchFamily="34" charset="0"/>
                <a:ea typeface="Tahoma" pitchFamily="34" charset="0"/>
                <a:cs typeface="Tahoma" pitchFamily="34" charset="0"/>
              </a:rPr>
              <a:t>I. SƠ LƯỢC ĐẶC ĐIỂM, TÌNH HÌNH</a:t>
            </a:r>
            <a:endParaRPr lang="en-US" sz="1800">
              <a:solidFill>
                <a:schemeClr val="bg2"/>
              </a:solidFill>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659633075"/>
      </p:ext>
    </p:extLst>
  </p:cSld>
  <p:clrMapOvr>
    <a:masterClrMapping/>
  </p:clrMapOvr>
  <p:transition advClick="0">
    <p:cut/>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5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6362415"/>
            <a:ext cx="42672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kern="1200" smtClean="0">
                <a:solidFill>
                  <a:schemeClr val="lt1"/>
                </a:solidFill>
                <a:effectLst/>
                <a:latin typeface="Tahoma" pitchFamily="34" charset="0"/>
                <a:ea typeface="Tahoma" pitchFamily="34" charset="0"/>
                <a:cs typeface="Tahoma" pitchFamily="34" charset="0"/>
              </a:rPr>
              <a:t>II. THÀNH TÍCH ĐẠT ĐƯỢC</a:t>
            </a:r>
            <a:endParaRPr lang="en-US" sz="18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4156780703"/>
      </p:ext>
    </p:extLst>
  </p:cSld>
  <p:clrMapOvr>
    <a:masterClrMapping/>
  </p:clrMapOvr>
  <p:transition advClick="0">
    <p:cut/>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6362415"/>
            <a:ext cx="80772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smtClean="0">
                <a:solidFill>
                  <a:schemeClr val="bg1"/>
                </a:solidFill>
                <a:latin typeface="Tahoma" pitchFamily="34" charset="0"/>
                <a:ea typeface="Tahoma" pitchFamily="34" charset="0"/>
                <a:cs typeface="Tahoma" pitchFamily="34" charset="0"/>
              </a:rPr>
              <a:t>III. CÁC HÌNH THỨC ĐÃ ĐƯỢC KHEN THƯỞNG</a:t>
            </a:r>
            <a:endParaRPr lang="en-US" sz="1800">
              <a:solidFill>
                <a:schemeClr val="bg1"/>
              </a:solidFill>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4019520698"/>
      </p:ext>
    </p:extLst>
  </p:cSld>
  <p:clrMapOvr>
    <a:masterClrMapping/>
  </p:clrMapOvr>
  <p:transition advClick="0">
    <p:cut/>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8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0" y="6362415"/>
            <a:ext cx="86106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lgn="l"/>
            <a:r>
              <a:rPr lang="en-US" sz="1700" b="1" kern="1200" smtClean="0">
                <a:solidFill>
                  <a:schemeClr val="lt1"/>
                </a:solidFill>
                <a:effectLst/>
                <a:latin typeface="Tahoma" pitchFamily="34" charset="0"/>
                <a:ea typeface="Tahoma" pitchFamily="34" charset="0"/>
                <a:cs typeface="Tahoma" pitchFamily="34" charset="0"/>
              </a:rPr>
              <a:t>CÔNG</a:t>
            </a:r>
            <a:r>
              <a:rPr lang="en-US" sz="1700" b="1" kern="1200" baseline="0" smtClean="0">
                <a:solidFill>
                  <a:schemeClr val="lt1"/>
                </a:solidFill>
                <a:effectLst/>
                <a:latin typeface="Tahoma" pitchFamily="34" charset="0"/>
                <a:ea typeface="Tahoma" pitchFamily="34" charset="0"/>
                <a:cs typeface="Tahoma" pitchFamily="34" charset="0"/>
              </a:rPr>
              <a:t> TÁC ĐÀO TẠO GẮN VỚI NHU CẦU XÃ HỘI VÀ THỊ TRƯỜNG LAO ĐỘNG</a:t>
            </a:r>
            <a:endParaRPr lang="en-US" sz="17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638660927"/>
      </p:ext>
    </p:extLst>
  </p:cSld>
  <p:clrMapOvr>
    <a:masterClrMapping/>
  </p:clrMapOvr>
  <p:transition advClick="0">
    <p:cut/>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9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0" y="6362415"/>
            <a:ext cx="73152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kern="1200" smtClean="0">
                <a:solidFill>
                  <a:schemeClr val="lt1"/>
                </a:solidFill>
                <a:effectLst/>
                <a:latin typeface="Tahoma" pitchFamily="34" charset="0"/>
                <a:ea typeface="Tahoma" pitchFamily="34" charset="0"/>
                <a:cs typeface="Tahoma" pitchFamily="34" charset="0"/>
              </a:rPr>
              <a:t>CHẤT LƯỢNG ĐỘI NGŨ CÁN BỘ, GIẢNG VIÊN, NHÂN VIÊN </a:t>
            </a:r>
            <a:endParaRPr lang="en-US" sz="18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3201863818"/>
      </p:ext>
    </p:extLst>
  </p:cSld>
  <p:clrMapOvr>
    <a:masterClrMapping/>
  </p:clrMapOvr>
  <p:transition advClick="0">
    <p:cut/>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0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0" y="6096000"/>
            <a:ext cx="8077200" cy="6852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s-ES" sz="1800" b="1" kern="1200" smtClean="0">
                <a:solidFill>
                  <a:schemeClr val="lt1"/>
                </a:solidFill>
                <a:effectLst/>
                <a:latin typeface="Tahoma" pitchFamily="34" charset="0"/>
                <a:ea typeface="Tahoma" pitchFamily="34" charset="0"/>
                <a:cs typeface="Tahoma" pitchFamily="34" charset="0"/>
              </a:rPr>
              <a:t>VIỆC THỰC HIỆN CƠ CHẾ TỰ CHỦ TÀI CHÍNH GẮN VỚI SẮP XẾP, TINH GỌN BỘ MÁY TỔ CHỨC</a:t>
            </a:r>
            <a:endParaRPr lang="en-US" sz="18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3363848976"/>
      </p:ext>
    </p:extLst>
  </p:cSld>
  <p:clrMapOvr>
    <a:masterClrMapping/>
  </p:clrMapOvr>
  <p:transition advClick="0">
    <p:cut/>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6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6172200"/>
            <a:ext cx="7772400" cy="6090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kern="1200" smtClean="0">
                <a:solidFill>
                  <a:schemeClr val="lt1"/>
                </a:solidFill>
                <a:effectLst/>
                <a:latin typeface="Tahoma" pitchFamily="34" charset="0"/>
                <a:ea typeface="Tahoma" pitchFamily="34" charset="0"/>
                <a:cs typeface="Tahoma" pitchFamily="34" charset="0"/>
              </a:rPr>
              <a:t>TÌNH HÌNH ĐỔI MỚI CHƯƠNG TRÌNH VÀ GIÁO TRÌNH ĐÀO </a:t>
            </a:r>
          </a:p>
          <a:p>
            <a:pPr lvl="0"/>
            <a:r>
              <a:rPr lang="en-US" sz="1800" b="1" kern="1200" smtClean="0">
                <a:solidFill>
                  <a:schemeClr val="lt1"/>
                </a:solidFill>
                <a:effectLst/>
                <a:latin typeface="Tahoma" pitchFamily="34" charset="0"/>
                <a:ea typeface="Tahoma" pitchFamily="34" charset="0"/>
                <a:cs typeface="Tahoma" pitchFamily="34" charset="0"/>
              </a:rPr>
              <a:t>TẠO NGHỀ, KIỂM ĐỊNH CHẤT LƯỢNG CHƯƠNG TRÌNH ĐÀO TẠO</a:t>
            </a:r>
            <a:endParaRPr lang="en-US" sz="18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380871888"/>
      </p:ext>
    </p:extLst>
  </p:cSld>
  <p:clrMapOvr>
    <a:masterClrMapping/>
  </p:clrMapOvr>
  <p:transition advClick="0">
    <p:cut/>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4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5943600"/>
            <a:ext cx="8991600" cy="8376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lgn="just"/>
            <a:r>
              <a:rPr lang="en-US" sz="1800" b="1" kern="1200" smtClean="0">
                <a:solidFill>
                  <a:schemeClr val="lt1"/>
                </a:solidFill>
                <a:effectLst/>
                <a:latin typeface="+mn-lt"/>
                <a:ea typeface="+mn-ea"/>
                <a:cs typeface="+mn-cs"/>
              </a:rPr>
              <a:t>B. ĐỊNH HƯỚNG THỰC HIỆN CHÍNH SÁCH PHÁP LUẬT VỀ CÔNG TÁC GIÁO DỤC NGHỀ NGHIỆP, ĐÀO TẠO NGHỀ, GIẢI QUYẾT VIỆC LÀM GẮN VỚI ĐÀO TẠO NGUỒN NHÂN LỰC TRÊN ĐỊA BÀN THÀNH PHỐ GIAI ĐOẠN 2018 – 2020 VÀ NHỮNG NĂM TIẾP THEO</a:t>
            </a:r>
            <a:endParaRPr lang="en-US" sz="1800" kern="1200">
              <a:solidFill>
                <a:schemeClr val="lt1"/>
              </a:solidFill>
              <a:effectLst/>
              <a:latin typeface="+mn-lt"/>
              <a:ea typeface="+mn-ea"/>
              <a:cs typeface="+mn-cs"/>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3930712994"/>
      </p:ext>
    </p:extLst>
  </p:cSld>
  <p:clrMapOvr>
    <a:masterClrMapping/>
  </p:clrMapOvr>
  <p:transition advClick="0">
    <p:cut/>
  </p:transition>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6200"/>
            <a:ext cx="1828800" cy="838200"/>
          </a:xfrm>
          <a:prstGeom prst="rect">
            <a:avLst/>
          </a:prstGeom>
        </p:spPr>
      </p:pic>
      <p:sp>
        <p:nvSpPr>
          <p:cNvPr id="7" name="TextBox 6"/>
          <p:cNvSpPr txBox="1"/>
          <p:nvPr/>
        </p:nvSpPr>
        <p:spPr>
          <a:xfrm>
            <a:off x="1600200" y="253425"/>
            <a:ext cx="6324600" cy="584775"/>
          </a:xfrm>
          <a:prstGeom prst="rect">
            <a:avLst/>
          </a:prstGeom>
          <a:noFill/>
        </p:spPr>
        <p:txBody>
          <a:bodyPr wrap="square">
            <a:spAutoFit/>
          </a:bodyPr>
          <a:lstStyle/>
          <a:p>
            <a:pPr lvl="0"/>
            <a:r>
              <a:rPr lang="en-US" sz="3200" b="1" kern="1200" smtClean="0">
                <a:solidFill>
                  <a:srgbClr val="FF0000"/>
                </a:solidFill>
                <a:effectLst/>
                <a:latin typeface="Arial" charset="0"/>
                <a:ea typeface="+mn-ea"/>
                <a:cs typeface="+mn-cs"/>
              </a:rPr>
              <a:t>TÌNH HÌNH CHUNG</a:t>
            </a:r>
            <a:endParaRPr lang="en-US" sz="3200" kern="1200">
              <a:solidFill>
                <a:srgbClr val="FF0000"/>
              </a:solidFill>
              <a:effectLst/>
              <a:latin typeface="Arial" charset="0"/>
              <a:ea typeface="+mn-ea"/>
              <a:cs typeface="+mn-cs"/>
            </a:endParaRPr>
          </a:p>
        </p:txBody>
      </p:sp>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48514638"/>
      </p:ext>
    </p:extLst>
  </p:cSld>
  <p:clrMapOvr>
    <a:masterClrMapping/>
  </p:clrMapOvr>
  <p:transition advClick="0">
    <p:cut/>
  </p:transition>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95400" cy="838200"/>
          </a:xfrm>
          <a:prstGeom prst="rect">
            <a:avLst/>
          </a:prstGeom>
        </p:spPr>
      </p:pic>
      <p:cxnSp>
        <p:nvCxnSpPr>
          <p:cNvPr id="8" name="Straight Connector 7"/>
          <p:cNvCxnSpPr/>
          <p:nvPr userDrawn="1"/>
        </p:nvCxnSpPr>
        <p:spPr>
          <a:xfrm>
            <a:off x="0" y="7620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11"/>
          </p:nvPr>
        </p:nvSpPr>
        <p:spPr>
          <a:xfrm>
            <a:off x="1295400" y="76200"/>
            <a:ext cx="7620000" cy="609600"/>
          </a:xfrm>
        </p:spPr>
        <p:txBody>
          <a:bodyPr/>
          <a:lstStyle>
            <a:lvl1pPr marL="0" indent="0" algn="ctr">
              <a:buNone/>
              <a:defRPr sz="2800" b="1">
                <a:solidFill>
                  <a:srgbClr val="FF0000"/>
                </a:solidFill>
                <a:latin typeface="Arial" pitchFamily="34" charset="0"/>
                <a:ea typeface="Tahoma" pitchFamily="34" charset="0"/>
                <a:cs typeface="Arial" pitchFamily="34" charset="0"/>
              </a:defRPr>
            </a:lvl1pPr>
          </a:lstStyle>
          <a:p>
            <a:pPr algn="ctr"/>
            <a:endParaRPr lang="en-US" sz="2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34375189"/>
      </p:ext>
    </p:extLst>
  </p:cSld>
  <p:clrMapOvr>
    <a:masterClrMapping/>
  </p:clrMapOvr>
  <p:transition advClick="0">
    <p:cut/>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0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95400" cy="838200"/>
          </a:xfrm>
          <a:prstGeom prst="rect">
            <a:avLst/>
          </a:prstGeom>
        </p:spPr>
      </p:pic>
      <p:cxnSp>
        <p:nvCxnSpPr>
          <p:cNvPr id="8" name="Straight Connector 7"/>
          <p:cNvCxnSpPr/>
          <p:nvPr userDrawn="1"/>
        </p:nvCxnSpPr>
        <p:spPr>
          <a:xfrm>
            <a:off x="0" y="9144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11"/>
          </p:nvPr>
        </p:nvSpPr>
        <p:spPr>
          <a:xfrm>
            <a:off x="1295400" y="76200"/>
            <a:ext cx="7620000" cy="609600"/>
          </a:xfrm>
        </p:spPr>
        <p:txBody>
          <a:bodyPr/>
          <a:lstStyle>
            <a:lvl1pPr marL="0" indent="0" algn="ctr">
              <a:buNone/>
              <a:defRPr sz="2800" b="1">
                <a:solidFill>
                  <a:srgbClr val="FF0000"/>
                </a:solidFill>
                <a:latin typeface="Arial" pitchFamily="34" charset="0"/>
                <a:ea typeface="Tahoma" pitchFamily="34" charset="0"/>
                <a:cs typeface="Arial" pitchFamily="34" charset="0"/>
              </a:defRPr>
            </a:lvl1pPr>
          </a:lstStyle>
          <a:p>
            <a:pPr algn="ctr"/>
            <a:endParaRPr lang="en-US" sz="2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723270522"/>
      </p:ext>
    </p:extLst>
  </p:cSld>
  <p:clrMapOvr>
    <a:masterClrMapping/>
  </p:clrMapOvr>
  <p:transition advClick="0">
    <p:cu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E5B867D7-08E2-4486-872D-FB0577549A46}" type="datetimeFigureOut">
              <a:rPr lang="en-US"/>
              <a:pPr>
                <a:defRPr/>
              </a:pPr>
              <a:t>6/5/2018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59A2A08E-90B5-4F80-9CBC-68FCAAAAD0A4}" type="slidenum">
              <a:rPr lang="en-US"/>
              <a:pPr>
                <a:defRPr/>
              </a:pPr>
              <a:t>‹#›</a:t>
            </a:fld>
            <a:endParaRPr lang="en-US"/>
          </a:p>
        </p:txBody>
      </p:sp>
      <p:sp>
        <p:nvSpPr>
          <p:cNvPr id="10" name="Freeform 102"/>
          <p:cNvSpPr>
            <a:spLocks/>
          </p:cNvSpPr>
          <p:nvPr/>
        </p:nvSpPr>
        <p:spPr bwMode="gray">
          <a:xfrm>
            <a:off x="0" y="298450"/>
            <a:ext cx="1600200" cy="6559550"/>
          </a:xfrm>
          <a:custGeom>
            <a:avLst/>
            <a:gdLst>
              <a:gd name="T0" fmla="*/ 0 w 1008"/>
              <a:gd name="T1" fmla="*/ 20 h 4132"/>
              <a:gd name="T2" fmla="*/ 0 w 1008"/>
              <a:gd name="T3" fmla="*/ 4132 h 4132"/>
              <a:gd name="T4" fmla="*/ 1008 w 1008"/>
              <a:gd name="T5" fmla="*/ 4132 h 4132"/>
              <a:gd name="T6" fmla="*/ 301 w 1008"/>
              <a:gd name="T7" fmla="*/ 1855 h 4132"/>
              <a:gd name="T8" fmla="*/ 1005 w 1008"/>
              <a:gd name="T9" fmla="*/ 0 h 4132"/>
              <a:gd name="T10" fmla="*/ 0 w 1008"/>
              <a:gd name="T11" fmla="*/ 20 h 4132"/>
            </a:gdLst>
            <a:ahLst/>
            <a:cxnLst>
              <a:cxn ang="0">
                <a:pos x="T0" y="T1"/>
              </a:cxn>
              <a:cxn ang="0">
                <a:pos x="T2" y="T3"/>
              </a:cxn>
              <a:cxn ang="0">
                <a:pos x="T4" y="T5"/>
              </a:cxn>
              <a:cxn ang="0">
                <a:pos x="T6" y="T7"/>
              </a:cxn>
              <a:cxn ang="0">
                <a:pos x="T8" y="T9"/>
              </a:cxn>
              <a:cxn ang="0">
                <a:pos x="T10" y="T11"/>
              </a:cxn>
            </a:cxnLst>
            <a:rect l="0" t="0" r="r" b="b"/>
            <a:pathLst>
              <a:path w="1008" h="4132">
                <a:moveTo>
                  <a:pt x="0" y="20"/>
                </a:moveTo>
                <a:lnTo>
                  <a:pt x="0" y="4132"/>
                </a:lnTo>
                <a:lnTo>
                  <a:pt x="1008" y="4132"/>
                </a:lnTo>
                <a:cubicBezTo>
                  <a:pt x="395" y="3389"/>
                  <a:pt x="301" y="2565"/>
                  <a:pt x="301" y="1855"/>
                </a:cubicBezTo>
                <a:cubicBezTo>
                  <a:pt x="301" y="1145"/>
                  <a:pt x="535" y="263"/>
                  <a:pt x="1005" y="0"/>
                </a:cubicBezTo>
                <a:cubicBezTo>
                  <a:pt x="549" y="8"/>
                  <a:pt x="0" y="20"/>
                  <a:pt x="0" y="20"/>
                </a:cubicBezTo>
                <a:close/>
              </a:path>
            </a:pathLst>
          </a:custGeom>
          <a:gradFill rotWithShape="1">
            <a:gsLst>
              <a:gs pos="0">
                <a:schemeClr val="accent1">
                  <a:gamma/>
                  <a:tint val="6275"/>
                  <a:invGamma/>
                  <a:alpha val="14000"/>
                </a:schemeClr>
              </a:gs>
              <a:gs pos="100000">
                <a:schemeClr val="accent1">
                  <a:alpha val="14000"/>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78" r:id="rId8"/>
    <p:sldLayoutId id="2147483652" r:id="rId9"/>
    <p:sldLayoutId id="2147483651" r:id="rId10"/>
    <p:sldLayoutId id="2147483650" r:id="rId11"/>
    <p:sldLayoutId id="2147483649" r:id="rId12"/>
    <p:sldLayoutId id="2147483666" r:id="rId13"/>
    <p:sldLayoutId id="2147483669" r:id="rId14"/>
    <p:sldLayoutId id="2147483670" r:id="rId15"/>
    <p:sldLayoutId id="2147483672" r:id="rId16"/>
    <p:sldLayoutId id="2147483674" r:id="rId17"/>
    <p:sldLayoutId id="2147483675" r:id="rId18"/>
    <p:sldLayoutId id="2147483676" r:id="rId19"/>
    <p:sldLayoutId id="2147483677" r:id="rId20"/>
    <p:sldLayoutId id="2147483673" r:id="rId21"/>
    <p:sldLayoutId id="2147483671" r:id="rId22"/>
    <p:sldLayoutId id="2147483665" r:id="rId23"/>
    <p:sldLayoutId id="2147483664" r:id="rId24"/>
    <p:sldLayoutId id="2147483667" r:id="rId25"/>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diagramLayout" Target="../diagrams/layout1.xml"/><Relationship Id="rId7"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11" Type="http://schemas.openxmlformats.org/officeDocument/2006/relationships/image" Target="../media/image12.png"/><Relationship Id="rId5" Type="http://schemas.openxmlformats.org/officeDocument/2006/relationships/diagramColors" Target="../diagrams/colors1.xml"/><Relationship Id="rId10" Type="http://schemas.openxmlformats.org/officeDocument/2006/relationships/image" Target="../media/image11.png"/><Relationship Id="rId4" Type="http://schemas.openxmlformats.org/officeDocument/2006/relationships/diagramQuickStyle" Target="../diagrams/quickStyle1.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00. cum thi dua\DSC_019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8910" b="17811"/>
          <a:stretch/>
        </p:blipFill>
        <p:spPr bwMode="auto">
          <a:xfrm>
            <a:off x="-25401" y="-25400"/>
            <a:ext cx="9169401" cy="703580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4" name="Rectangle 3"/>
          <p:cNvSpPr/>
          <p:nvPr/>
        </p:nvSpPr>
        <p:spPr>
          <a:xfrm>
            <a:off x="76198" y="1738174"/>
            <a:ext cx="8890001" cy="1754326"/>
          </a:xfrm>
          <a:prstGeom prst="rect">
            <a:avLst/>
          </a:prstGeom>
          <a:solidFill>
            <a:schemeClr val="bg2">
              <a:alpha val="92000"/>
            </a:schemeClr>
          </a:solidFill>
          <a:ln>
            <a:noFill/>
          </a:ln>
          <a:effectLst>
            <a:softEdge rad="12700"/>
          </a:effec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000" b="1" spc="50" smtClean="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t>BÁO CÁO THÀNH </a:t>
            </a:r>
            <a:r>
              <a:rPr lang="en-US" sz="4000" b="1" spc="5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t>TÍCH</a:t>
            </a:r>
            <a:r>
              <a:rPr lang="en-US" sz="3600" b="1" spc="5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t/>
            </a:r>
            <a:br>
              <a:rPr lang="en-US" sz="3600" b="1" spc="5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br>
            <a:r>
              <a:rPr lang="en-US" sz="3200" b="1" spc="5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ĐỀ NGHỊ TẶNG CỜ THI ĐUA THÀNH PHỐ </a:t>
            </a:r>
            <a:r>
              <a:rPr lang="en-US" sz="3200" b="1" spc="50" smtClean="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VÀ CỜ </a:t>
            </a:r>
            <a:r>
              <a:rPr lang="en-US" sz="3200" b="1" spc="5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THI ĐUA CHÍNH </a:t>
            </a:r>
            <a:r>
              <a:rPr lang="en-US" sz="3200" b="1" spc="50" smtClean="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PHỦ</a:t>
            </a:r>
            <a:endParaRPr lang="en-US" sz="3200" b="1" spc="5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04772" y="0"/>
            <a:ext cx="2969614" cy="1553390"/>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1607" r="12240"/>
          <a:stretch/>
        </p:blipFill>
        <p:spPr>
          <a:xfrm>
            <a:off x="3721101" y="191051"/>
            <a:ext cx="1936955" cy="13305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27049" y="381001"/>
            <a:ext cx="8077201" cy="8381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200" b="1" smtClean="0">
                <a:solidFill>
                  <a:srgbClr val="FF0000"/>
                </a:solidFill>
              </a:rPr>
              <a:t>I. SƠ </a:t>
            </a:r>
            <a:r>
              <a:rPr lang="en-US" sz="3200" b="1">
                <a:solidFill>
                  <a:srgbClr val="FF0000"/>
                </a:solidFill>
              </a:rPr>
              <a:t>LƯỢC ĐẶC ĐIỂM, TÌNH HÌNH</a:t>
            </a:r>
            <a:endParaRPr lang="en-US" sz="3200">
              <a:solidFill>
                <a:srgbClr val="FF0000"/>
              </a:solidFill>
            </a:endParaRPr>
          </a:p>
        </p:txBody>
      </p:sp>
      <p:cxnSp>
        <p:nvCxnSpPr>
          <p:cNvPr id="13" name="Elbow Connector 12"/>
          <p:cNvCxnSpPr/>
          <p:nvPr/>
        </p:nvCxnSpPr>
        <p:spPr>
          <a:xfrm flipV="1">
            <a:off x="222249" y="304800"/>
            <a:ext cx="1752600" cy="83820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6796088" y="552450"/>
            <a:ext cx="1828800" cy="7620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grpSp>
        <p:nvGrpSpPr>
          <p:cNvPr id="8" name="Group 7"/>
          <p:cNvGrpSpPr/>
          <p:nvPr/>
        </p:nvGrpSpPr>
        <p:grpSpPr>
          <a:xfrm>
            <a:off x="831808" y="1295400"/>
            <a:ext cx="7838323" cy="914400"/>
            <a:chOff x="304800" y="152400"/>
            <a:chExt cx="8610601" cy="914400"/>
          </a:xfrm>
        </p:grpSpPr>
        <p:sp>
          <p:nvSpPr>
            <p:cNvPr id="9" name="Rectangle 8"/>
            <p:cNvSpPr/>
            <p:nvPr/>
          </p:nvSpPr>
          <p:spPr>
            <a:xfrm>
              <a:off x="304801" y="152401"/>
              <a:ext cx="8610600" cy="8381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000" b="1" smtClean="0">
                  <a:solidFill>
                    <a:srgbClr val="FF0000"/>
                  </a:solidFill>
                  <a:latin typeface="Times New Roman" pitchFamily="18" charset="0"/>
                  <a:cs typeface="Times New Roman" pitchFamily="18" charset="0"/>
                </a:rPr>
                <a:t>QUÁ TRÌNH THÀNH LẬP VÀ PHÁT TRIỂN CỦA TRƯỜNG</a:t>
              </a:r>
              <a:endParaRPr lang="en-US" sz="2000">
                <a:solidFill>
                  <a:srgbClr val="FF0000"/>
                </a:solidFill>
                <a:latin typeface="Times New Roman" pitchFamily="18" charset="0"/>
                <a:cs typeface="Times New Roman" pitchFamily="18" charset="0"/>
              </a:endParaRPr>
            </a:p>
          </p:txBody>
        </p:sp>
        <p:cxnSp>
          <p:nvCxnSpPr>
            <p:cNvPr id="10" name="Elbow Connector 9"/>
            <p:cNvCxnSpPr/>
            <p:nvPr/>
          </p:nvCxnSpPr>
          <p:spPr>
            <a:xfrm flipV="1">
              <a:off x="304800" y="152400"/>
              <a:ext cx="1752600" cy="83820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11" name="Elbow Connector 10"/>
            <p:cNvCxnSpPr/>
            <p:nvPr/>
          </p:nvCxnSpPr>
          <p:spPr>
            <a:xfrm flipV="1">
              <a:off x="7010400" y="304800"/>
              <a:ext cx="1828800" cy="7620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gr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9974" y="2362200"/>
            <a:ext cx="7289789" cy="2583182"/>
          </a:xfrm>
          <a:prstGeom prst="rect">
            <a:avLst/>
          </a:prstGeom>
        </p:spPr>
      </p:pic>
    </p:spTree>
    <p:extLst>
      <p:ext uri="{BB962C8B-B14F-4D97-AF65-F5344CB8AC3E}">
        <p14:creationId xmlns:p14="http://schemas.microsoft.com/office/powerpoint/2010/main" val="1656378184"/>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04801" y="325967"/>
            <a:ext cx="8610600" cy="512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US" sz="2800" b="1" smtClean="0">
                <a:solidFill>
                  <a:srgbClr val="FF0000"/>
                </a:solidFill>
              </a:rPr>
              <a:t>NHỮNG ĐẶC ĐIỂM CHÍNH CỦA ĐƠN VỊ</a:t>
            </a:r>
            <a:endParaRPr lang="en-US" sz="2800">
              <a:solidFill>
                <a:srgbClr val="FF0000"/>
              </a:solidFill>
              <a:latin typeface="Times New Roman" pitchFamily="18" charset="0"/>
              <a:cs typeface="Times New Roman" pitchFamily="18" charset="0"/>
            </a:endParaRPr>
          </a:p>
        </p:txBody>
      </p:sp>
      <p:cxnSp>
        <p:nvCxnSpPr>
          <p:cNvPr id="13" name="Elbow Connector 12"/>
          <p:cNvCxnSpPr/>
          <p:nvPr/>
        </p:nvCxnSpPr>
        <p:spPr>
          <a:xfrm flipV="1">
            <a:off x="1279121" y="228600"/>
            <a:ext cx="1521220" cy="512233"/>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099439" y="448733"/>
            <a:ext cx="1587360" cy="465667"/>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28601" y="1295400"/>
            <a:ext cx="8763000" cy="4524315"/>
          </a:xfrm>
          <a:prstGeom prst="rect">
            <a:avLst/>
          </a:prstGeom>
          <a:ln/>
          <a:effectLst>
            <a:outerShdw blurRad="40000" dist="23000" dir="5400000" rotWithShape="0">
              <a:srgbClr val="000000">
                <a:alpha val="35000"/>
              </a:srgbClr>
            </a:outerShdw>
            <a:softEdge rad="63500"/>
          </a:effectLst>
        </p:spPr>
        <p:style>
          <a:lnRef idx="0">
            <a:schemeClr val="accent1"/>
          </a:lnRef>
          <a:fillRef idx="3">
            <a:schemeClr val="accent1"/>
          </a:fillRef>
          <a:effectRef idx="3">
            <a:schemeClr val="accent1"/>
          </a:effectRef>
          <a:fontRef idx="minor">
            <a:schemeClr val="lt1"/>
          </a:fontRef>
        </p:style>
        <p:txBody>
          <a:bodyPr wrap="square">
            <a:spAutoFit/>
          </a:bodyPr>
          <a:lstStyle/>
          <a:p>
            <a:pPr algn="just" defTabSz="457200">
              <a:spcBef>
                <a:spcPts val="300"/>
              </a:spcBef>
              <a:spcAft>
                <a:spcPts val="300"/>
              </a:spcAft>
            </a:pPr>
            <a:r>
              <a:rPr lang="en-US" sz="2200" b="1" dirty="0" smtClean="0">
                <a:solidFill>
                  <a:schemeClr val="bg1"/>
                </a:solidFill>
              </a:rPr>
              <a:t>	</a:t>
            </a:r>
            <a:r>
              <a:rPr lang="en-US" sz="3200" b="1" dirty="0" err="1" smtClean="0">
                <a:solidFill>
                  <a:schemeClr val="bg1"/>
                </a:solidFill>
              </a:rPr>
              <a:t>Trường</a:t>
            </a:r>
            <a:r>
              <a:rPr lang="en-US" sz="3200" b="1" dirty="0" smtClean="0">
                <a:solidFill>
                  <a:schemeClr val="bg1"/>
                </a:solidFill>
              </a:rPr>
              <a:t> Cao </a:t>
            </a:r>
            <a:r>
              <a:rPr lang="en-US" sz="3200" b="1" dirty="0" err="1" smtClean="0">
                <a:solidFill>
                  <a:schemeClr val="bg1"/>
                </a:solidFill>
              </a:rPr>
              <a:t>đẳng</a:t>
            </a:r>
            <a:r>
              <a:rPr lang="en-US" sz="3200" b="1" dirty="0" smtClean="0">
                <a:solidFill>
                  <a:schemeClr val="bg1"/>
                </a:solidFill>
              </a:rPr>
              <a:t> </a:t>
            </a:r>
            <a:r>
              <a:rPr lang="en-US" sz="3200" b="1" dirty="0" err="1" smtClean="0">
                <a:solidFill>
                  <a:schemeClr val="bg1"/>
                </a:solidFill>
              </a:rPr>
              <a:t>Lý</a:t>
            </a:r>
            <a:r>
              <a:rPr lang="en-US" sz="3200" b="1" dirty="0" smtClean="0">
                <a:solidFill>
                  <a:schemeClr val="bg1"/>
                </a:solidFill>
              </a:rPr>
              <a:t> </a:t>
            </a:r>
            <a:r>
              <a:rPr lang="en-US" sz="3200" b="1" dirty="0" err="1" smtClean="0">
                <a:solidFill>
                  <a:schemeClr val="bg1"/>
                </a:solidFill>
              </a:rPr>
              <a:t>Tự</a:t>
            </a:r>
            <a:r>
              <a:rPr lang="en-US" sz="3200" b="1" dirty="0" smtClean="0">
                <a:solidFill>
                  <a:schemeClr val="bg1"/>
                </a:solidFill>
              </a:rPr>
              <a:t> </a:t>
            </a:r>
            <a:r>
              <a:rPr lang="en-US" sz="3200" b="1" dirty="0" err="1" smtClean="0">
                <a:solidFill>
                  <a:schemeClr val="bg1"/>
                </a:solidFill>
              </a:rPr>
              <a:t>Trọng</a:t>
            </a:r>
            <a:r>
              <a:rPr lang="en-US" sz="3200" b="1" dirty="0" smtClean="0">
                <a:solidFill>
                  <a:schemeClr val="bg1"/>
                </a:solidFill>
              </a:rPr>
              <a:t> </a:t>
            </a:r>
            <a:r>
              <a:rPr lang="en-US" sz="3200" b="1" dirty="0" err="1" smtClean="0">
                <a:solidFill>
                  <a:schemeClr val="bg1"/>
                </a:solidFill>
              </a:rPr>
              <a:t>Thành</a:t>
            </a:r>
            <a:r>
              <a:rPr lang="en-US" sz="3200" b="1" dirty="0" smtClean="0">
                <a:solidFill>
                  <a:schemeClr val="bg1"/>
                </a:solidFill>
              </a:rPr>
              <a:t> </a:t>
            </a:r>
            <a:r>
              <a:rPr lang="en-US" sz="3200" b="1" dirty="0" err="1" smtClean="0">
                <a:solidFill>
                  <a:schemeClr val="bg1"/>
                </a:solidFill>
              </a:rPr>
              <a:t>phố</a:t>
            </a:r>
            <a:r>
              <a:rPr lang="en-US" sz="3200" b="1" dirty="0" smtClean="0">
                <a:solidFill>
                  <a:schemeClr val="bg1"/>
                </a:solidFill>
              </a:rPr>
              <a:t> </a:t>
            </a:r>
            <a:r>
              <a:rPr lang="en-US" sz="3200" b="1" dirty="0" err="1" smtClean="0">
                <a:solidFill>
                  <a:schemeClr val="bg1"/>
                </a:solidFill>
              </a:rPr>
              <a:t>Hồ</a:t>
            </a:r>
            <a:r>
              <a:rPr lang="en-US" sz="3200" b="1" dirty="0" smtClean="0">
                <a:solidFill>
                  <a:schemeClr val="bg1"/>
                </a:solidFill>
              </a:rPr>
              <a:t> </a:t>
            </a:r>
            <a:r>
              <a:rPr lang="en-US" sz="3200" b="1" dirty="0" err="1" smtClean="0">
                <a:solidFill>
                  <a:schemeClr val="bg1"/>
                </a:solidFill>
              </a:rPr>
              <a:t>Chí</a:t>
            </a:r>
            <a:r>
              <a:rPr lang="en-US" sz="3200" b="1" dirty="0" smtClean="0">
                <a:solidFill>
                  <a:schemeClr val="bg1"/>
                </a:solidFill>
              </a:rPr>
              <a:t> Minh </a:t>
            </a:r>
            <a:r>
              <a:rPr lang="en-US" sz="3200" b="1" dirty="0" err="1" smtClean="0">
                <a:solidFill>
                  <a:schemeClr val="bg1"/>
                </a:solidFill>
              </a:rPr>
              <a:t>được</a:t>
            </a:r>
            <a:r>
              <a:rPr lang="en-US" sz="3200" b="1" dirty="0" smtClean="0">
                <a:solidFill>
                  <a:schemeClr val="bg1"/>
                </a:solidFill>
              </a:rPr>
              <a:t> </a:t>
            </a:r>
            <a:r>
              <a:rPr lang="en-US" sz="3200" b="1" dirty="0" err="1" smtClean="0">
                <a:solidFill>
                  <a:schemeClr val="bg1"/>
                </a:solidFill>
              </a:rPr>
              <a:t>quy</a:t>
            </a:r>
            <a:r>
              <a:rPr lang="en-US" sz="3200" b="1" dirty="0" smtClean="0">
                <a:solidFill>
                  <a:schemeClr val="bg1"/>
                </a:solidFill>
              </a:rPr>
              <a:t> </a:t>
            </a:r>
            <a:r>
              <a:rPr lang="en-US" sz="3200" b="1" dirty="0" err="1" smtClean="0">
                <a:solidFill>
                  <a:schemeClr val="bg1"/>
                </a:solidFill>
              </a:rPr>
              <a:t>hoạch</a:t>
            </a:r>
            <a:r>
              <a:rPr lang="en-US" sz="3200" b="1" dirty="0" smtClean="0">
                <a:solidFill>
                  <a:schemeClr val="bg1"/>
                </a:solidFill>
              </a:rPr>
              <a:t> </a:t>
            </a:r>
            <a:r>
              <a:rPr lang="en-US" sz="3200" b="1" dirty="0" err="1" smtClean="0">
                <a:solidFill>
                  <a:schemeClr val="bg1"/>
                </a:solidFill>
              </a:rPr>
              <a:t>là</a:t>
            </a:r>
            <a:r>
              <a:rPr lang="en-US" sz="3200" b="1" dirty="0" smtClean="0">
                <a:solidFill>
                  <a:schemeClr val="bg1"/>
                </a:solidFill>
              </a:rPr>
              <a:t> </a:t>
            </a:r>
            <a:r>
              <a:rPr lang="en-US" sz="3200" b="1" dirty="0" err="1" smtClean="0">
                <a:solidFill>
                  <a:schemeClr val="bg1"/>
                </a:solidFill>
              </a:rPr>
              <a:t>trường</a:t>
            </a:r>
            <a:r>
              <a:rPr lang="en-US" sz="3200" b="1" dirty="0" smtClean="0">
                <a:solidFill>
                  <a:schemeClr val="bg1"/>
                </a:solidFill>
              </a:rPr>
              <a:t> </a:t>
            </a:r>
            <a:r>
              <a:rPr lang="en-US" sz="3200" b="1" dirty="0" err="1" smtClean="0">
                <a:solidFill>
                  <a:schemeClr val="bg1"/>
                </a:solidFill>
              </a:rPr>
              <a:t>trọng</a:t>
            </a:r>
            <a:r>
              <a:rPr lang="en-US" sz="3200" b="1" dirty="0" smtClean="0">
                <a:solidFill>
                  <a:schemeClr val="bg1"/>
                </a:solidFill>
              </a:rPr>
              <a:t> </a:t>
            </a:r>
            <a:r>
              <a:rPr lang="en-US" sz="3200" b="1" dirty="0" err="1" smtClean="0">
                <a:solidFill>
                  <a:schemeClr val="bg1"/>
                </a:solidFill>
              </a:rPr>
              <a:t>điểm</a:t>
            </a:r>
            <a:r>
              <a:rPr lang="en-US" sz="3200" b="1" dirty="0" smtClean="0">
                <a:solidFill>
                  <a:schemeClr val="bg1"/>
                </a:solidFill>
              </a:rPr>
              <a:t> </a:t>
            </a:r>
            <a:r>
              <a:rPr lang="en-US" sz="3200" b="1" dirty="0" err="1" smtClean="0">
                <a:solidFill>
                  <a:schemeClr val="bg1"/>
                </a:solidFill>
              </a:rPr>
              <a:t>cấp</a:t>
            </a:r>
            <a:r>
              <a:rPr lang="en-US" sz="3200" b="1" dirty="0" smtClean="0">
                <a:solidFill>
                  <a:schemeClr val="bg1"/>
                </a:solidFill>
              </a:rPr>
              <a:t> </a:t>
            </a:r>
            <a:r>
              <a:rPr lang="en-US" sz="3200" b="1" dirty="0" err="1" smtClean="0">
                <a:solidFill>
                  <a:schemeClr val="bg1"/>
                </a:solidFill>
              </a:rPr>
              <a:t>Quốc</a:t>
            </a:r>
            <a:r>
              <a:rPr lang="en-US" sz="3200" b="1" dirty="0" smtClean="0">
                <a:solidFill>
                  <a:schemeClr val="bg1"/>
                </a:solidFill>
              </a:rPr>
              <a:t> </a:t>
            </a:r>
            <a:r>
              <a:rPr lang="en-US" sz="3200" b="1" dirty="0" err="1" smtClean="0">
                <a:solidFill>
                  <a:schemeClr val="bg1"/>
                </a:solidFill>
              </a:rPr>
              <a:t>gia</a:t>
            </a:r>
            <a:r>
              <a:rPr lang="en-US" sz="3200" b="1" dirty="0" smtClean="0">
                <a:solidFill>
                  <a:schemeClr val="bg1"/>
                </a:solidFill>
              </a:rPr>
              <a:t>, </a:t>
            </a:r>
            <a:r>
              <a:rPr lang="en-US" sz="3200" b="1" dirty="0" err="1" smtClean="0">
                <a:solidFill>
                  <a:schemeClr val="bg1"/>
                </a:solidFill>
              </a:rPr>
              <a:t>được</a:t>
            </a:r>
            <a:r>
              <a:rPr lang="en-US" sz="3200" b="1" dirty="0" smtClean="0">
                <a:solidFill>
                  <a:schemeClr val="bg1"/>
                </a:solidFill>
              </a:rPr>
              <a:t> </a:t>
            </a:r>
            <a:r>
              <a:rPr lang="en-US" sz="3200" b="1" dirty="0" err="1" smtClean="0">
                <a:solidFill>
                  <a:schemeClr val="bg1"/>
                </a:solidFill>
              </a:rPr>
              <a:t>phê</a:t>
            </a:r>
            <a:r>
              <a:rPr lang="en-US" sz="3200" b="1" dirty="0" smtClean="0">
                <a:solidFill>
                  <a:schemeClr val="bg1"/>
                </a:solidFill>
              </a:rPr>
              <a:t> </a:t>
            </a:r>
            <a:r>
              <a:rPr lang="en-US" sz="3200" b="1" dirty="0" err="1" smtClean="0">
                <a:solidFill>
                  <a:schemeClr val="bg1"/>
                </a:solidFill>
              </a:rPr>
              <a:t>duyệt</a:t>
            </a:r>
            <a:r>
              <a:rPr lang="en-US" sz="3200" b="1" dirty="0" smtClean="0">
                <a:solidFill>
                  <a:schemeClr val="bg1"/>
                </a:solidFill>
              </a:rPr>
              <a:t> </a:t>
            </a:r>
            <a:r>
              <a:rPr lang="en-US" sz="3200" b="1" dirty="0" err="1" smtClean="0">
                <a:solidFill>
                  <a:schemeClr val="bg1"/>
                </a:solidFill>
              </a:rPr>
              <a:t>lựa</a:t>
            </a:r>
            <a:r>
              <a:rPr lang="en-US" sz="3200" b="1" dirty="0" smtClean="0">
                <a:solidFill>
                  <a:schemeClr val="bg1"/>
                </a:solidFill>
              </a:rPr>
              <a:t> </a:t>
            </a:r>
            <a:r>
              <a:rPr lang="en-US" sz="3200" b="1" dirty="0" err="1" smtClean="0">
                <a:solidFill>
                  <a:schemeClr val="bg1"/>
                </a:solidFill>
              </a:rPr>
              <a:t>chọn</a:t>
            </a:r>
            <a:r>
              <a:rPr lang="en-US" sz="3200" b="1" dirty="0" smtClean="0">
                <a:solidFill>
                  <a:schemeClr val="bg1"/>
                </a:solidFill>
              </a:rPr>
              <a:t> </a:t>
            </a:r>
            <a:r>
              <a:rPr lang="en-US" sz="3200" b="1" dirty="0" err="1" smtClean="0">
                <a:solidFill>
                  <a:schemeClr val="bg1"/>
                </a:solidFill>
              </a:rPr>
              <a:t>đào</a:t>
            </a:r>
            <a:r>
              <a:rPr lang="en-US" sz="3200" b="1" dirty="0" smtClean="0">
                <a:solidFill>
                  <a:schemeClr val="bg1"/>
                </a:solidFill>
              </a:rPr>
              <a:t> </a:t>
            </a:r>
            <a:r>
              <a:rPr lang="en-US" sz="3200" b="1" dirty="0" err="1" smtClean="0">
                <a:solidFill>
                  <a:schemeClr val="bg1"/>
                </a:solidFill>
              </a:rPr>
              <a:t>tạo</a:t>
            </a:r>
            <a:r>
              <a:rPr lang="en-US" sz="3200" b="1" dirty="0" smtClean="0">
                <a:solidFill>
                  <a:schemeClr val="bg1"/>
                </a:solidFill>
              </a:rPr>
              <a:t> </a:t>
            </a:r>
            <a:r>
              <a:rPr lang="en-US" sz="3200" b="1" dirty="0" err="1" smtClean="0">
                <a:solidFill>
                  <a:schemeClr val="bg1"/>
                </a:solidFill>
              </a:rPr>
              <a:t>ngành</a:t>
            </a:r>
            <a:r>
              <a:rPr lang="en-US" sz="3200" b="1" dirty="0" smtClean="0">
                <a:solidFill>
                  <a:schemeClr val="bg1"/>
                </a:solidFill>
              </a:rPr>
              <a:t> </a:t>
            </a:r>
            <a:r>
              <a:rPr lang="en-US" sz="3200" b="1" dirty="0" err="1" smtClean="0">
                <a:solidFill>
                  <a:schemeClr val="bg1"/>
                </a:solidFill>
              </a:rPr>
              <a:t>trọng</a:t>
            </a:r>
            <a:r>
              <a:rPr lang="en-US" sz="3200" b="1" dirty="0" smtClean="0">
                <a:solidFill>
                  <a:schemeClr val="bg1"/>
                </a:solidFill>
              </a:rPr>
              <a:t> </a:t>
            </a:r>
            <a:r>
              <a:rPr lang="en-US" sz="3200" b="1" dirty="0" err="1" smtClean="0">
                <a:solidFill>
                  <a:schemeClr val="bg1"/>
                </a:solidFill>
              </a:rPr>
              <a:t>điểm</a:t>
            </a:r>
            <a:r>
              <a:rPr lang="en-US" sz="3200" b="1" dirty="0" smtClean="0">
                <a:solidFill>
                  <a:schemeClr val="bg1"/>
                </a:solidFill>
              </a:rPr>
              <a:t> </a:t>
            </a:r>
            <a:r>
              <a:rPr lang="en-US" sz="3200" b="1" dirty="0" err="1" smtClean="0">
                <a:solidFill>
                  <a:schemeClr val="bg1"/>
                </a:solidFill>
              </a:rPr>
              <a:t>với</a:t>
            </a:r>
            <a:r>
              <a:rPr lang="en-US" sz="3200" b="1" dirty="0" smtClean="0">
                <a:solidFill>
                  <a:schemeClr val="bg1"/>
                </a:solidFill>
              </a:rPr>
              <a:t> </a:t>
            </a:r>
            <a:r>
              <a:rPr lang="en-US" sz="3200" b="1" dirty="0" err="1" smtClean="0">
                <a:solidFill>
                  <a:schemeClr val="bg1"/>
                </a:solidFill>
              </a:rPr>
              <a:t>các</a:t>
            </a:r>
            <a:r>
              <a:rPr lang="en-US" sz="3200" b="1" dirty="0" smtClean="0">
                <a:solidFill>
                  <a:schemeClr val="bg1"/>
                </a:solidFill>
              </a:rPr>
              <a:t> </a:t>
            </a:r>
            <a:r>
              <a:rPr lang="en-US" sz="3200" b="1" dirty="0" err="1" smtClean="0">
                <a:solidFill>
                  <a:schemeClr val="bg1"/>
                </a:solidFill>
              </a:rPr>
              <a:t>cấp</a:t>
            </a:r>
            <a:r>
              <a:rPr lang="en-US" sz="3200" b="1" dirty="0" smtClean="0">
                <a:solidFill>
                  <a:schemeClr val="bg1"/>
                </a:solidFill>
              </a:rPr>
              <a:t> </a:t>
            </a:r>
            <a:r>
              <a:rPr lang="en-US" sz="3200" b="1" dirty="0" err="1" smtClean="0">
                <a:solidFill>
                  <a:schemeClr val="bg1"/>
                </a:solidFill>
              </a:rPr>
              <a:t>độ</a:t>
            </a:r>
            <a:r>
              <a:rPr lang="en-US" sz="3200" b="1" dirty="0" smtClean="0">
                <a:solidFill>
                  <a:schemeClr val="bg1"/>
                </a:solidFill>
              </a:rPr>
              <a:t> </a:t>
            </a:r>
            <a:r>
              <a:rPr lang="en-US" sz="3200" b="1" dirty="0" err="1" smtClean="0">
                <a:solidFill>
                  <a:schemeClr val="bg1"/>
                </a:solidFill>
              </a:rPr>
              <a:t>quốc</a:t>
            </a:r>
            <a:r>
              <a:rPr lang="en-US" sz="3200" b="1" dirty="0" smtClean="0">
                <a:solidFill>
                  <a:schemeClr val="bg1"/>
                </a:solidFill>
              </a:rPr>
              <a:t> </a:t>
            </a:r>
            <a:r>
              <a:rPr lang="en-US" sz="3200" b="1" dirty="0" err="1" smtClean="0">
                <a:solidFill>
                  <a:schemeClr val="bg1"/>
                </a:solidFill>
              </a:rPr>
              <a:t>tế</a:t>
            </a:r>
            <a:r>
              <a:rPr lang="en-US" sz="3200" b="1" dirty="0" smtClean="0">
                <a:solidFill>
                  <a:schemeClr val="bg1"/>
                </a:solidFill>
              </a:rPr>
              <a:t>, </a:t>
            </a:r>
            <a:r>
              <a:rPr lang="en-US" sz="3200" b="1" dirty="0" err="1" smtClean="0">
                <a:solidFill>
                  <a:schemeClr val="bg1"/>
                </a:solidFill>
              </a:rPr>
              <a:t>khu</a:t>
            </a:r>
            <a:r>
              <a:rPr lang="en-US" sz="3200" b="1" dirty="0" smtClean="0">
                <a:solidFill>
                  <a:schemeClr val="bg1"/>
                </a:solidFill>
              </a:rPr>
              <a:t> </a:t>
            </a:r>
            <a:r>
              <a:rPr lang="en-US" sz="3200" b="1" dirty="0" err="1" smtClean="0">
                <a:solidFill>
                  <a:schemeClr val="bg1"/>
                </a:solidFill>
              </a:rPr>
              <a:t>vực</a:t>
            </a:r>
            <a:r>
              <a:rPr lang="en-US" sz="3200" b="1" dirty="0">
                <a:solidFill>
                  <a:schemeClr val="bg1"/>
                </a:solidFill>
              </a:rPr>
              <a:t> </a:t>
            </a:r>
            <a:r>
              <a:rPr lang="en-US" sz="3200" b="1" dirty="0" err="1" smtClean="0">
                <a:solidFill>
                  <a:schemeClr val="bg1"/>
                </a:solidFill>
              </a:rPr>
              <a:t>và</a:t>
            </a:r>
            <a:r>
              <a:rPr lang="en-US" sz="3200" b="1" dirty="0" smtClean="0">
                <a:solidFill>
                  <a:schemeClr val="bg1"/>
                </a:solidFill>
              </a:rPr>
              <a:t> </a:t>
            </a:r>
            <a:r>
              <a:rPr lang="en-US" sz="3200" b="1" dirty="0" err="1" smtClean="0">
                <a:solidFill>
                  <a:schemeClr val="bg1"/>
                </a:solidFill>
              </a:rPr>
              <a:t>quốc</a:t>
            </a:r>
            <a:r>
              <a:rPr lang="en-US" sz="3200" b="1" dirty="0" smtClean="0">
                <a:solidFill>
                  <a:schemeClr val="bg1"/>
                </a:solidFill>
              </a:rPr>
              <a:t> </a:t>
            </a:r>
            <a:r>
              <a:rPr lang="en-US" sz="3200" b="1" dirty="0" err="1" smtClean="0">
                <a:solidFill>
                  <a:schemeClr val="bg1"/>
                </a:solidFill>
              </a:rPr>
              <a:t>gia</a:t>
            </a:r>
            <a:r>
              <a:rPr lang="en-US" sz="3200" b="1" dirty="0" smtClean="0">
                <a:solidFill>
                  <a:schemeClr val="bg1"/>
                </a:solidFill>
              </a:rPr>
              <a:t>. </a:t>
            </a:r>
            <a:r>
              <a:rPr lang="en-US" sz="3200" b="1" dirty="0" err="1" smtClean="0">
                <a:solidFill>
                  <a:schemeClr val="bg1"/>
                </a:solidFill>
              </a:rPr>
              <a:t>L</a:t>
            </a:r>
            <a:r>
              <a:rPr lang="en-US" sz="3200" b="1" dirty="0" err="1" smtClean="0">
                <a:solidFill>
                  <a:schemeClr val="bg1"/>
                </a:solidFill>
              </a:rPr>
              <a:t>à</a:t>
            </a:r>
            <a:r>
              <a:rPr lang="en-US" sz="3200" b="1" dirty="0" smtClean="0">
                <a:solidFill>
                  <a:schemeClr val="bg1"/>
                </a:solidFill>
              </a:rPr>
              <a:t> </a:t>
            </a:r>
            <a:r>
              <a:rPr lang="en-US" sz="3200" b="1" dirty="0" err="1" smtClean="0">
                <a:solidFill>
                  <a:schemeClr val="bg1"/>
                </a:solidFill>
              </a:rPr>
              <a:t>Trường</a:t>
            </a:r>
            <a:r>
              <a:rPr lang="en-US" sz="3200" b="1" dirty="0" smtClean="0">
                <a:solidFill>
                  <a:schemeClr val="bg1"/>
                </a:solidFill>
              </a:rPr>
              <a:t> </a:t>
            </a:r>
            <a:r>
              <a:rPr lang="en-US" sz="3200" b="1" dirty="0" err="1" smtClean="0">
                <a:solidFill>
                  <a:schemeClr val="bg1"/>
                </a:solidFill>
              </a:rPr>
              <a:t>đào</a:t>
            </a:r>
            <a:r>
              <a:rPr lang="en-US" sz="3200" b="1" dirty="0" smtClean="0">
                <a:solidFill>
                  <a:schemeClr val="bg1"/>
                </a:solidFill>
              </a:rPr>
              <a:t> </a:t>
            </a:r>
            <a:r>
              <a:rPr lang="en-US" sz="3200" b="1" dirty="0" err="1" smtClean="0">
                <a:solidFill>
                  <a:schemeClr val="bg1"/>
                </a:solidFill>
              </a:rPr>
              <a:t>tạo</a:t>
            </a:r>
            <a:r>
              <a:rPr lang="en-US" sz="3200" b="1" dirty="0" smtClean="0">
                <a:solidFill>
                  <a:schemeClr val="bg1"/>
                </a:solidFill>
              </a:rPr>
              <a:t> </a:t>
            </a:r>
            <a:r>
              <a:rPr lang="en-US" sz="3200" b="1" dirty="0" err="1" smtClean="0">
                <a:solidFill>
                  <a:schemeClr val="bg1"/>
                </a:solidFill>
              </a:rPr>
              <a:t>ngành</a:t>
            </a:r>
            <a:r>
              <a:rPr lang="en-US" sz="3200" b="1" dirty="0" smtClean="0">
                <a:solidFill>
                  <a:schemeClr val="bg1"/>
                </a:solidFill>
              </a:rPr>
              <a:t> </a:t>
            </a:r>
            <a:r>
              <a:rPr lang="en-US" sz="3200" b="1" dirty="0" err="1" smtClean="0">
                <a:solidFill>
                  <a:schemeClr val="bg1"/>
                </a:solidFill>
              </a:rPr>
              <a:t>mũi</a:t>
            </a:r>
            <a:r>
              <a:rPr lang="en-US" sz="3200" b="1" dirty="0" smtClean="0">
                <a:solidFill>
                  <a:schemeClr val="bg1"/>
                </a:solidFill>
              </a:rPr>
              <a:t> </a:t>
            </a:r>
            <a:r>
              <a:rPr lang="en-US" sz="3200" b="1" dirty="0" err="1" smtClean="0">
                <a:solidFill>
                  <a:schemeClr val="bg1"/>
                </a:solidFill>
              </a:rPr>
              <a:t>nhọn</a:t>
            </a:r>
            <a:r>
              <a:rPr lang="en-US" sz="3200" b="1" dirty="0" smtClean="0">
                <a:solidFill>
                  <a:schemeClr val="bg1"/>
                </a:solidFill>
              </a:rPr>
              <a:t> </a:t>
            </a:r>
            <a:r>
              <a:rPr lang="en-US" sz="3200" b="1" dirty="0" err="1" smtClean="0">
                <a:solidFill>
                  <a:schemeClr val="bg1"/>
                </a:solidFill>
              </a:rPr>
              <a:t>của</a:t>
            </a:r>
            <a:r>
              <a:rPr lang="en-US" sz="3200" b="1" dirty="0" smtClean="0">
                <a:solidFill>
                  <a:schemeClr val="bg1"/>
                </a:solidFill>
              </a:rPr>
              <a:t> </a:t>
            </a:r>
            <a:r>
              <a:rPr lang="en-US" sz="3200" b="1" dirty="0" err="1" smtClean="0">
                <a:solidFill>
                  <a:schemeClr val="bg1"/>
                </a:solidFill>
              </a:rPr>
              <a:t>Thành</a:t>
            </a:r>
            <a:r>
              <a:rPr lang="en-US" sz="3200" b="1" dirty="0" smtClean="0">
                <a:solidFill>
                  <a:schemeClr val="bg1"/>
                </a:solidFill>
              </a:rPr>
              <a:t> </a:t>
            </a:r>
            <a:r>
              <a:rPr lang="en-US" sz="3200" b="1" dirty="0" err="1" smtClean="0">
                <a:solidFill>
                  <a:schemeClr val="bg1"/>
                </a:solidFill>
              </a:rPr>
              <a:t>phố</a:t>
            </a:r>
            <a:r>
              <a:rPr lang="en-US" sz="3200" b="1" dirty="0" smtClean="0">
                <a:solidFill>
                  <a:schemeClr val="bg1"/>
                </a:solidFill>
              </a:rPr>
              <a:t> </a:t>
            </a:r>
            <a:r>
              <a:rPr lang="en-US" sz="3200" b="1" dirty="0" err="1" smtClean="0">
                <a:solidFill>
                  <a:schemeClr val="bg1"/>
                </a:solidFill>
              </a:rPr>
              <a:t>giai</a:t>
            </a:r>
            <a:r>
              <a:rPr lang="en-US" sz="3200" b="1" dirty="0" smtClean="0">
                <a:solidFill>
                  <a:schemeClr val="bg1"/>
                </a:solidFill>
              </a:rPr>
              <a:t> </a:t>
            </a:r>
            <a:r>
              <a:rPr lang="en-US" sz="3200" b="1" dirty="0" err="1" smtClean="0">
                <a:solidFill>
                  <a:schemeClr val="bg1"/>
                </a:solidFill>
              </a:rPr>
              <a:t>đoạn</a:t>
            </a:r>
            <a:r>
              <a:rPr lang="en-US" sz="3200" b="1" dirty="0" smtClean="0">
                <a:solidFill>
                  <a:schemeClr val="bg1"/>
                </a:solidFill>
              </a:rPr>
              <a:t> 2016 – 2020</a:t>
            </a:r>
          </a:p>
          <a:p>
            <a:pPr lvl="0" algn="just" defTabSz="457200">
              <a:spcBef>
                <a:spcPts val="300"/>
              </a:spcBef>
              <a:spcAft>
                <a:spcPts val="300"/>
              </a:spcAft>
            </a:pPr>
            <a:r>
              <a:rPr lang="en-US" sz="3200" b="1" dirty="0" smtClean="0">
                <a:solidFill>
                  <a:schemeClr val="bg1"/>
                </a:solidFill>
              </a:rPr>
              <a:t>	</a:t>
            </a:r>
            <a:r>
              <a:rPr lang="en-US" sz="3200" b="1" dirty="0" err="1" smtClean="0">
                <a:solidFill>
                  <a:schemeClr val="bg1"/>
                </a:solidFill>
              </a:rPr>
              <a:t>Đào</a:t>
            </a:r>
            <a:r>
              <a:rPr lang="en-US" sz="3200" b="1" dirty="0" smtClean="0">
                <a:solidFill>
                  <a:schemeClr val="bg1"/>
                </a:solidFill>
              </a:rPr>
              <a:t> </a:t>
            </a:r>
            <a:r>
              <a:rPr lang="en-US" sz="3200" b="1" dirty="0" err="1" smtClean="0">
                <a:solidFill>
                  <a:schemeClr val="bg1"/>
                </a:solidFill>
              </a:rPr>
              <a:t>tạo</a:t>
            </a:r>
            <a:r>
              <a:rPr lang="en-US" sz="3200" b="1" dirty="0" smtClean="0">
                <a:solidFill>
                  <a:schemeClr val="bg1"/>
                </a:solidFill>
              </a:rPr>
              <a:t> </a:t>
            </a:r>
            <a:r>
              <a:rPr lang="en-US" sz="3200" b="1" dirty="0" err="1" smtClean="0">
                <a:solidFill>
                  <a:schemeClr val="bg1"/>
                </a:solidFill>
              </a:rPr>
              <a:t>đa</a:t>
            </a:r>
            <a:r>
              <a:rPr lang="en-US" sz="3200" b="1" dirty="0" smtClean="0">
                <a:solidFill>
                  <a:schemeClr val="bg1"/>
                </a:solidFill>
              </a:rPr>
              <a:t> </a:t>
            </a:r>
            <a:r>
              <a:rPr lang="en-US" sz="3200" b="1" dirty="0" err="1" smtClean="0">
                <a:solidFill>
                  <a:schemeClr val="bg1"/>
                </a:solidFill>
              </a:rPr>
              <a:t>ngành</a:t>
            </a:r>
            <a:r>
              <a:rPr lang="en-US" sz="3200" b="1" dirty="0" smtClean="0">
                <a:solidFill>
                  <a:schemeClr val="bg1"/>
                </a:solidFill>
              </a:rPr>
              <a:t>, </a:t>
            </a:r>
            <a:r>
              <a:rPr lang="en-US" sz="3200" b="1" dirty="0" err="1" smtClean="0">
                <a:solidFill>
                  <a:schemeClr val="bg1"/>
                </a:solidFill>
              </a:rPr>
              <a:t>đa</a:t>
            </a:r>
            <a:r>
              <a:rPr lang="en-US" sz="3200" b="1" dirty="0" smtClean="0">
                <a:solidFill>
                  <a:schemeClr val="bg1"/>
                </a:solidFill>
              </a:rPr>
              <a:t> </a:t>
            </a:r>
            <a:r>
              <a:rPr lang="en-US" sz="3200" b="1" dirty="0" err="1" smtClean="0">
                <a:solidFill>
                  <a:schemeClr val="bg1"/>
                </a:solidFill>
              </a:rPr>
              <a:t>nghề</a:t>
            </a:r>
            <a:r>
              <a:rPr lang="en-US" sz="3200" b="1" dirty="0" smtClean="0">
                <a:solidFill>
                  <a:schemeClr val="bg1"/>
                </a:solidFill>
              </a:rPr>
              <a:t> </a:t>
            </a:r>
            <a:r>
              <a:rPr lang="en-US" sz="3200" b="1" dirty="0" err="1" smtClean="0">
                <a:solidFill>
                  <a:schemeClr val="bg1"/>
                </a:solidFill>
              </a:rPr>
              <a:t>trong</a:t>
            </a:r>
            <a:r>
              <a:rPr lang="en-US" sz="3200" b="1" dirty="0" smtClean="0">
                <a:solidFill>
                  <a:schemeClr val="bg1"/>
                </a:solidFill>
              </a:rPr>
              <a:t> </a:t>
            </a:r>
            <a:r>
              <a:rPr lang="en-US" sz="3200" b="1" dirty="0" err="1" smtClean="0">
                <a:solidFill>
                  <a:schemeClr val="bg1"/>
                </a:solidFill>
              </a:rPr>
              <a:t>các</a:t>
            </a:r>
            <a:r>
              <a:rPr lang="en-US" sz="3200" b="1" dirty="0" smtClean="0">
                <a:solidFill>
                  <a:schemeClr val="bg1"/>
                </a:solidFill>
              </a:rPr>
              <a:t> </a:t>
            </a:r>
            <a:r>
              <a:rPr lang="en-US" sz="3200" b="1" dirty="0" err="1" smtClean="0">
                <a:solidFill>
                  <a:schemeClr val="bg1"/>
                </a:solidFill>
              </a:rPr>
              <a:t>lĩnh</a:t>
            </a:r>
            <a:r>
              <a:rPr lang="en-US" sz="3200" b="1" dirty="0" smtClean="0">
                <a:solidFill>
                  <a:schemeClr val="bg1"/>
                </a:solidFill>
              </a:rPr>
              <a:t> </a:t>
            </a:r>
            <a:r>
              <a:rPr lang="en-US" sz="3200" b="1" dirty="0" err="1" smtClean="0">
                <a:solidFill>
                  <a:schemeClr val="bg1"/>
                </a:solidFill>
              </a:rPr>
              <a:t>vực</a:t>
            </a:r>
            <a:r>
              <a:rPr lang="en-US" sz="3200" b="1" dirty="0" smtClean="0">
                <a:solidFill>
                  <a:schemeClr val="bg1"/>
                </a:solidFill>
              </a:rPr>
              <a:t>: </a:t>
            </a:r>
            <a:r>
              <a:rPr lang="en-US" sz="3200" b="1" dirty="0" err="1" smtClean="0">
                <a:solidFill>
                  <a:schemeClr val="bg1"/>
                </a:solidFill>
              </a:rPr>
              <a:t>Công</a:t>
            </a:r>
            <a:r>
              <a:rPr lang="en-US" sz="3200" b="1" dirty="0" smtClean="0">
                <a:solidFill>
                  <a:schemeClr val="bg1"/>
                </a:solidFill>
              </a:rPr>
              <a:t> </a:t>
            </a:r>
            <a:r>
              <a:rPr lang="en-US" sz="3200" b="1" dirty="0" err="1" smtClean="0">
                <a:solidFill>
                  <a:schemeClr val="bg1"/>
                </a:solidFill>
              </a:rPr>
              <a:t>nghệ</a:t>
            </a:r>
            <a:r>
              <a:rPr lang="en-US" sz="3200" b="1" dirty="0" smtClean="0">
                <a:solidFill>
                  <a:schemeClr val="bg1"/>
                </a:solidFill>
              </a:rPr>
              <a:t>, </a:t>
            </a:r>
            <a:r>
              <a:rPr lang="en-US" sz="3200" b="1" dirty="0" err="1" smtClean="0">
                <a:solidFill>
                  <a:schemeClr val="bg1"/>
                </a:solidFill>
              </a:rPr>
              <a:t>Kỹ</a:t>
            </a:r>
            <a:r>
              <a:rPr lang="en-US" sz="3200" b="1" dirty="0" smtClean="0">
                <a:solidFill>
                  <a:schemeClr val="bg1"/>
                </a:solidFill>
              </a:rPr>
              <a:t> </a:t>
            </a:r>
            <a:r>
              <a:rPr lang="en-US" sz="3200" b="1" dirty="0" err="1" smtClean="0">
                <a:solidFill>
                  <a:schemeClr val="bg1"/>
                </a:solidFill>
              </a:rPr>
              <a:t>thuật</a:t>
            </a:r>
            <a:r>
              <a:rPr lang="en-US" sz="3200" b="1" dirty="0" smtClean="0">
                <a:solidFill>
                  <a:schemeClr val="bg1"/>
                </a:solidFill>
              </a:rPr>
              <a:t>, </a:t>
            </a:r>
            <a:r>
              <a:rPr lang="en-US" sz="3200" b="1" dirty="0" err="1" smtClean="0">
                <a:solidFill>
                  <a:schemeClr val="bg1"/>
                </a:solidFill>
              </a:rPr>
              <a:t>Kinh</a:t>
            </a:r>
            <a:r>
              <a:rPr lang="en-US" sz="3200" b="1" dirty="0" smtClean="0">
                <a:solidFill>
                  <a:schemeClr val="bg1"/>
                </a:solidFill>
              </a:rPr>
              <a:t> </a:t>
            </a:r>
            <a:r>
              <a:rPr lang="en-US" sz="3200" b="1" dirty="0" err="1" smtClean="0">
                <a:solidFill>
                  <a:schemeClr val="bg1"/>
                </a:solidFill>
              </a:rPr>
              <a:t>tế</a:t>
            </a:r>
            <a:r>
              <a:rPr lang="en-US" sz="3200" b="1" dirty="0" smtClean="0">
                <a:solidFill>
                  <a:schemeClr val="bg1"/>
                </a:solidFill>
              </a:rPr>
              <a:t>, </a:t>
            </a:r>
            <a:r>
              <a:rPr lang="en-US" sz="3200" b="1" dirty="0" err="1" smtClean="0">
                <a:solidFill>
                  <a:schemeClr val="bg1"/>
                </a:solidFill>
              </a:rPr>
              <a:t>Tiếng</a:t>
            </a:r>
            <a:r>
              <a:rPr lang="en-US" sz="3200" b="1" dirty="0" smtClean="0">
                <a:solidFill>
                  <a:schemeClr val="bg1"/>
                </a:solidFill>
              </a:rPr>
              <a:t> </a:t>
            </a:r>
            <a:r>
              <a:rPr lang="en-US" sz="3200" b="1" dirty="0" err="1" smtClean="0">
                <a:solidFill>
                  <a:schemeClr val="bg1"/>
                </a:solidFill>
              </a:rPr>
              <a:t>Anh</a:t>
            </a:r>
            <a:r>
              <a:rPr lang="en-US" sz="2200" b="1" dirty="0" smtClean="0">
                <a:solidFill>
                  <a:schemeClr val="bg1"/>
                </a:solidFill>
              </a:rPr>
              <a:t> </a:t>
            </a:r>
          </a:p>
          <a:p>
            <a:pPr lvl="0" algn="just" defTabSz="457200">
              <a:spcBef>
                <a:spcPts val="300"/>
              </a:spcBef>
              <a:spcAft>
                <a:spcPts val="300"/>
              </a:spcAft>
            </a:pPr>
            <a:r>
              <a:rPr lang="en-US" sz="2200" b="1" dirty="0" smtClean="0">
                <a:solidFill>
                  <a:schemeClr val="bg1"/>
                </a:solidFill>
              </a:rPr>
              <a:t>	</a:t>
            </a:r>
            <a:endParaRPr lang="en-US" sz="2200" b="1" dirty="0">
              <a:solidFill>
                <a:schemeClr val="bg1"/>
              </a:solidFill>
            </a:endParaRPr>
          </a:p>
        </p:txBody>
      </p:sp>
    </p:spTree>
    <p:extLst>
      <p:ext uri="{BB962C8B-B14F-4D97-AF65-F5344CB8AC3E}">
        <p14:creationId xmlns:p14="http://schemas.microsoft.com/office/powerpoint/2010/main" val="3803232279"/>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32766" y="228602"/>
            <a:ext cx="759380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smtClean="0">
                <a:solidFill>
                  <a:srgbClr val="FF0000"/>
                </a:solidFill>
              </a:rPr>
              <a:t>II. THÀNH TÍCH ĐẠT ĐƯỢC</a:t>
            </a:r>
            <a:endParaRPr lang="en-US" sz="2800">
              <a:solidFill>
                <a:srgbClr val="FF0000"/>
              </a:solidFill>
            </a:endParaRPr>
          </a:p>
        </p:txBody>
      </p:sp>
      <p:cxnSp>
        <p:nvCxnSpPr>
          <p:cNvPr id="13" name="Elbow Connector 12"/>
          <p:cNvCxnSpPr/>
          <p:nvPr/>
        </p:nvCxnSpPr>
        <p:spPr>
          <a:xfrm flipV="1">
            <a:off x="1232766" y="228600"/>
            <a:ext cx="1577684"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69121" y="368300"/>
            <a:ext cx="1646279"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951" y="1828800"/>
            <a:ext cx="4067244" cy="3505200"/>
          </a:xfrm>
          <a:prstGeom prst="rect">
            <a:avLst/>
          </a:prstGeom>
          <a:ln>
            <a:noFill/>
          </a:ln>
          <a:effectLst>
            <a:outerShdw blurRad="190500" algn="tl" rotWithShape="0">
              <a:srgbClr val="000000">
                <a:alpha val="70000"/>
              </a:srgbClr>
            </a:outerShdw>
          </a:effectLst>
        </p:spPr>
      </p:pic>
      <p:pic>
        <p:nvPicPr>
          <p:cNvPr id="3075" name="Picture 3" descr="D:\Hình tổng hợp\2016-2017\Hinh Nha Truong 2016\HINH NHA TRUONG\CHAT LUONG\11 (23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63816" y="1828800"/>
            <a:ext cx="4151584" cy="35052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0398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075"/>
                                        </p:tgtEl>
                                        <p:attrNameLst>
                                          <p:attrName>style.visibility</p:attrName>
                                        </p:attrNameLst>
                                      </p:cBhvr>
                                      <p:to>
                                        <p:strVal val="visible"/>
                                      </p:to>
                                    </p:set>
                                    <p:animEffect transition="in" filter="wipe(left)">
                                      <p:cBhvr>
                                        <p:cTn id="11"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Text Placeholder 1"/>
          <p:cNvSpPr>
            <a:spLocks noGrp="1"/>
          </p:cNvSpPr>
          <p:nvPr>
            <p:ph type="body" sz="quarter" idx="10"/>
          </p:nvPr>
        </p:nvSpPr>
        <p:spPr>
          <a:xfrm>
            <a:off x="0" y="1828800"/>
            <a:ext cx="8915400" cy="4495800"/>
          </a:xfrm>
        </p:spPr>
        <p:txBody>
          <a:bodyPr/>
          <a:lstStyle/>
          <a:p>
            <a:pPr marL="0" indent="342900" algn="just"/>
            <a:r>
              <a:rPr lang="en-US" sz="3200" dirty="0" err="1"/>
              <a:t>Hàng</a:t>
            </a:r>
            <a:r>
              <a:rPr lang="en-US" sz="3200" dirty="0"/>
              <a:t> </a:t>
            </a:r>
            <a:r>
              <a:rPr lang="en-US" sz="3200" dirty="0" err="1"/>
              <a:t>năm</a:t>
            </a:r>
            <a:r>
              <a:rPr lang="en-US" sz="3200" dirty="0"/>
              <a:t>, </a:t>
            </a:r>
            <a:r>
              <a:rPr lang="en-US" sz="3200" dirty="0" err="1" smtClean="0"/>
              <a:t>Trường</a:t>
            </a:r>
            <a:r>
              <a:rPr lang="en-US" sz="3200" dirty="0" smtClean="0"/>
              <a:t> </a:t>
            </a:r>
            <a:r>
              <a:rPr lang="en-US" sz="3200" dirty="0" err="1" smtClean="0"/>
              <a:t>liên</a:t>
            </a:r>
            <a:r>
              <a:rPr lang="en-US" sz="3200" dirty="0" smtClean="0"/>
              <a:t> </a:t>
            </a:r>
            <a:r>
              <a:rPr lang="en-US" sz="3200" dirty="0" err="1"/>
              <a:t>hệ</a:t>
            </a:r>
            <a:r>
              <a:rPr lang="en-US" sz="3200" dirty="0"/>
              <a:t> </a:t>
            </a:r>
            <a:r>
              <a:rPr lang="en-US" sz="3200" dirty="0" err="1" smtClean="0"/>
              <a:t>trên</a:t>
            </a:r>
            <a:r>
              <a:rPr lang="en-US" sz="3200" dirty="0" smtClean="0"/>
              <a:t> </a:t>
            </a:r>
            <a:r>
              <a:rPr lang="en-US" sz="3200" dirty="0"/>
              <a:t>900 </a:t>
            </a:r>
            <a:r>
              <a:rPr lang="en-US" sz="3200" dirty="0" err="1"/>
              <a:t>trường</a:t>
            </a:r>
            <a:r>
              <a:rPr lang="en-US" sz="3200" dirty="0"/>
              <a:t> THCS, THPT </a:t>
            </a:r>
            <a:r>
              <a:rPr lang="en-US" sz="3200" dirty="0" err="1"/>
              <a:t>trên</a:t>
            </a:r>
            <a:r>
              <a:rPr lang="en-US" sz="3200" dirty="0"/>
              <a:t> </a:t>
            </a:r>
            <a:r>
              <a:rPr lang="en-US" sz="3200" dirty="0" err="1"/>
              <a:t>địa</a:t>
            </a:r>
            <a:r>
              <a:rPr lang="en-US" sz="3200" dirty="0"/>
              <a:t> </a:t>
            </a:r>
            <a:r>
              <a:rPr lang="en-US" sz="3200" dirty="0" err="1"/>
              <a:t>bàn</a:t>
            </a:r>
            <a:r>
              <a:rPr lang="en-US" sz="3200" dirty="0"/>
              <a:t> </a:t>
            </a:r>
            <a:r>
              <a:rPr lang="en-US" sz="3200" dirty="0" err="1"/>
              <a:t>Thành</a:t>
            </a:r>
            <a:r>
              <a:rPr lang="en-US" sz="3200" dirty="0"/>
              <a:t> </a:t>
            </a:r>
            <a:r>
              <a:rPr lang="en-US" sz="3200" dirty="0" err="1"/>
              <a:t>phố</a:t>
            </a:r>
            <a:r>
              <a:rPr lang="en-US" sz="3200" dirty="0"/>
              <a:t> </a:t>
            </a:r>
            <a:r>
              <a:rPr lang="en-US" sz="3200" dirty="0" err="1"/>
              <a:t>Hồ</a:t>
            </a:r>
            <a:r>
              <a:rPr lang="en-US" sz="3200" dirty="0"/>
              <a:t> </a:t>
            </a:r>
            <a:r>
              <a:rPr lang="en-US" sz="3200" dirty="0" err="1"/>
              <a:t>Chí</a:t>
            </a:r>
            <a:r>
              <a:rPr lang="en-US" sz="3200" dirty="0"/>
              <a:t> Minh </a:t>
            </a:r>
            <a:r>
              <a:rPr lang="en-US" sz="3200" dirty="0" err="1"/>
              <a:t>và</a:t>
            </a:r>
            <a:r>
              <a:rPr lang="en-US" sz="3200" dirty="0"/>
              <a:t> 29 </a:t>
            </a:r>
            <a:r>
              <a:rPr lang="en-US" sz="3200" dirty="0" err="1"/>
              <a:t>tỉnh</a:t>
            </a:r>
            <a:r>
              <a:rPr lang="en-US" sz="3200" dirty="0"/>
              <a:t> </a:t>
            </a:r>
            <a:r>
              <a:rPr lang="en-US" sz="3200" dirty="0" err="1"/>
              <a:t>khu</a:t>
            </a:r>
            <a:r>
              <a:rPr lang="en-US" sz="3200" dirty="0"/>
              <a:t> </a:t>
            </a:r>
            <a:r>
              <a:rPr lang="en-US" sz="3200" dirty="0" err="1"/>
              <a:t>vực</a:t>
            </a:r>
            <a:r>
              <a:rPr lang="en-US" sz="3200" dirty="0"/>
              <a:t> </a:t>
            </a:r>
            <a:r>
              <a:rPr lang="en-US" sz="3200" dirty="0" err="1"/>
              <a:t>Miền</a:t>
            </a:r>
            <a:r>
              <a:rPr lang="en-US" sz="3200" dirty="0"/>
              <a:t> </a:t>
            </a:r>
            <a:r>
              <a:rPr lang="en-US" sz="3200" dirty="0" err="1"/>
              <a:t>trung</a:t>
            </a:r>
            <a:r>
              <a:rPr lang="en-US" sz="3200" dirty="0"/>
              <a:t>, </a:t>
            </a:r>
            <a:r>
              <a:rPr lang="en-US" sz="3200" dirty="0" err="1"/>
              <a:t>Tây</a:t>
            </a:r>
            <a:r>
              <a:rPr lang="en-US" sz="3200" dirty="0"/>
              <a:t> </a:t>
            </a:r>
            <a:r>
              <a:rPr lang="en-US" sz="3200" dirty="0" err="1"/>
              <a:t>nguyên</a:t>
            </a:r>
            <a:r>
              <a:rPr lang="en-US" sz="3200" dirty="0"/>
              <a:t>, </a:t>
            </a:r>
            <a:r>
              <a:rPr lang="en-US" sz="3200" dirty="0" err="1"/>
              <a:t>Miền</a:t>
            </a:r>
            <a:r>
              <a:rPr lang="en-US" sz="3200" dirty="0"/>
              <a:t> </a:t>
            </a:r>
            <a:r>
              <a:rPr lang="en-US" sz="3200" dirty="0" err="1" smtClean="0"/>
              <a:t>Tây</a:t>
            </a:r>
            <a:endParaRPr lang="en-US" sz="3200" dirty="0" smtClean="0"/>
          </a:p>
          <a:p>
            <a:pPr marL="0" lvl="0" indent="342900" algn="just"/>
            <a:r>
              <a:rPr lang="en-US" sz="3200" dirty="0" err="1" smtClean="0"/>
              <a:t>Năm</a:t>
            </a:r>
            <a:r>
              <a:rPr lang="en-US" sz="3200" dirty="0" smtClean="0"/>
              <a:t> </a:t>
            </a:r>
            <a:r>
              <a:rPr lang="en-US" sz="3200" dirty="0" smtClean="0"/>
              <a:t>2017: </a:t>
            </a:r>
            <a:r>
              <a:rPr lang="en-US" sz="3200" dirty="0" err="1" smtClean="0"/>
              <a:t>Tuyển</a:t>
            </a:r>
            <a:r>
              <a:rPr lang="en-US" sz="3200" dirty="0" smtClean="0"/>
              <a:t> </a:t>
            </a:r>
            <a:r>
              <a:rPr lang="en-US" sz="3200" dirty="0" err="1" smtClean="0"/>
              <a:t>sinh</a:t>
            </a:r>
            <a:r>
              <a:rPr lang="en-US" sz="3200" dirty="0" smtClean="0"/>
              <a:t> 4.898/4800, </a:t>
            </a:r>
            <a:r>
              <a:rPr lang="en-US" sz="3200" dirty="0" err="1"/>
              <a:t>đạt</a:t>
            </a:r>
            <a:r>
              <a:rPr lang="en-US" sz="3200" dirty="0"/>
              <a:t> 102%.  </a:t>
            </a:r>
          </a:p>
          <a:p>
            <a:pPr marL="0" lvl="0" indent="342900" algn="just"/>
            <a:r>
              <a:rPr lang="en-US" sz="3200" dirty="0"/>
              <a:t>So </a:t>
            </a:r>
            <a:r>
              <a:rPr lang="en-US" sz="3200" dirty="0" err="1"/>
              <a:t>với</a:t>
            </a:r>
            <a:r>
              <a:rPr lang="en-US" sz="3200" dirty="0"/>
              <a:t> </a:t>
            </a:r>
            <a:r>
              <a:rPr lang="en-US" sz="3200" dirty="0" err="1"/>
              <a:t>năm</a:t>
            </a:r>
            <a:r>
              <a:rPr lang="en-US" sz="3200" dirty="0"/>
              <a:t> </a:t>
            </a:r>
            <a:r>
              <a:rPr lang="en-US" sz="3200" dirty="0" smtClean="0"/>
              <a:t>2016 </a:t>
            </a:r>
            <a:r>
              <a:rPr lang="en-US" sz="3200" dirty="0" err="1" smtClean="0"/>
              <a:t>tăng</a:t>
            </a:r>
            <a:r>
              <a:rPr lang="en-US" sz="3200" dirty="0" smtClean="0"/>
              <a:t> 25%</a:t>
            </a:r>
          </a:p>
          <a:p>
            <a:pPr marL="0" lvl="0" indent="342900" algn="just"/>
            <a:r>
              <a:rPr lang="en-US" sz="3200" dirty="0" smtClean="0"/>
              <a:t>So </a:t>
            </a:r>
            <a:r>
              <a:rPr lang="en-US" sz="3200" dirty="0" err="1" smtClean="0"/>
              <a:t>với</a:t>
            </a:r>
            <a:r>
              <a:rPr lang="en-US" sz="3200" dirty="0" smtClean="0"/>
              <a:t> </a:t>
            </a:r>
            <a:r>
              <a:rPr lang="en-US" sz="3200" dirty="0" err="1" smtClean="0"/>
              <a:t>năm</a:t>
            </a:r>
            <a:r>
              <a:rPr lang="en-US" sz="3200" dirty="0" smtClean="0"/>
              <a:t> 2015 </a:t>
            </a:r>
            <a:r>
              <a:rPr lang="en-US" sz="3200" dirty="0" err="1" smtClean="0"/>
              <a:t>tăng</a:t>
            </a:r>
            <a:r>
              <a:rPr lang="en-US" sz="3200" dirty="0" smtClean="0"/>
              <a:t> 50</a:t>
            </a:r>
            <a:r>
              <a:rPr lang="en-US" sz="3200" dirty="0"/>
              <a:t>% </a:t>
            </a:r>
          </a:p>
        </p:txBody>
      </p:sp>
      <p:sp>
        <p:nvSpPr>
          <p:cNvPr id="4" name="Text Placeholder 3"/>
          <p:cNvSpPr>
            <a:spLocks noGrp="1"/>
          </p:cNvSpPr>
          <p:nvPr>
            <p:ph type="body" sz="quarter" idx="12"/>
          </p:nvPr>
        </p:nvSpPr>
        <p:spPr>
          <a:xfrm>
            <a:off x="152400" y="1143000"/>
            <a:ext cx="7391400" cy="381000"/>
          </a:xfrm>
        </p:spPr>
        <p:txBody>
          <a:bodyPr/>
          <a:lstStyle/>
          <a:p>
            <a:pPr marL="57150" lvl="1" indent="0">
              <a:buNone/>
            </a:pPr>
            <a:r>
              <a:rPr lang="en-US" sz="2600" b="1" dirty="0" smtClean="0">
                <a:solidFill>
                  <a:srgbClr val="FF0000"/>
                </a:solidFill>
              </a:rPr>
              <a:t>1.1. </a:t>
            </a:r>
            <a:r>
              <a:rPr lang="en-US" sz="2600" b="1" dirty="0" err="1" smtClean="0">
                <a:solidFill>
                  <a:srgbClr val="FF0000"/>
                </a:solidFill>
              </a:rPr>
              <a:t>Kết</a:t>
            </a:r>
            <a:r>
              <a:rPr lang="en-US" sz="2600" b="1" dirty="0" smtClean="0">
                <a:solidFill>
                  <a:srgbClr val="FF0000"/>
                </a:solidFill>
              </a:rPr>
              <a:t> </a:t>
            </a:r>
            <a:r>
              <a:rPr lang="en-US" sz="2600" b="1" dirty="0" err="1" smtClean="0">
                <a:solidFill>
                  <a:srgbClr val="FF0000"/>
                </a:solidFill>
              </a:rPr>
              <a:t>quả</a:t>
            </a:r>
            <a:r>
              <a:rPr lang="en-US" sz="2600" b="1" dirty="0" smtClean="0">
                <a:solidFill>
                  <a:srgbClr val="FF0000"/>
                </a:solidFill>
              </a:rPr>
              <a:t> </a:t>
            </a:r>
            <a:r>
              <a:rPr lang="en-US" sz="2600" b="1" dirty="0" err="1" smtClean="0">
                <a:solidFill>
                  <a:srgbClr val="FF0000"/>
                </a:solidFill>
              </a:rPr>
              <a:t>tuyển</a:t>
            </a:r>
            <a:r>
              <a:rPr lang="en-US" sz="2600" b="1" dirty="0" smtClean="0">
                <a:solidFill>
                  <a:srgbClr val="FF0000"/>
                </a:solidFill>
              </a:rPr>
              <a:t> </a:t>
            </a:r>
            <a:r>
              <a:rPr lang="en-US" sz="2600" b="1" dirty="0" err="1" smtClean="0">
                <a:solidFill>
                  <a:srgbClr val="FF0000"/>
                </a:solidFill>
              </a:rPr>
              <a:t>sinh</a:t>
            </a:r>
            <a:endParaRPr lang="en-US" sz="2600" dirty="0">
              <a:solidFill>
                <a:srgbClr val="FF0000"/>
              </a:solidFill>
            </a:endParaRPr>
          </a:p>
        </p:txBody>
      </p:sp>
    </p:spTree>
    <p:extLst>
      <p:ext uri="{BB962C8B-B14F-4D97-AF65-F5344CB8AC3E}">
        <p14:creationId xmlns:p14="http://schemas.microsoft.com/office/powerpoint/2010/main" val="10817302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graphicFrame>
        <p:nvGraphicFramePr>
          <p:cNvPr id="5" name="Table 4"/>
          <p:cNvGraphicFramePr>
            <a:graphicFrameLocks noGrp="1"/>
          </p:cNvGraphicFramePr>
          <p:nvPr>
            <p:extLst>
              <p:ext uri="{D42A27DB-BD31-4B8C-83A1-F6EECF244321}">
                <p14:modId xmlns:p14="http://schemas.microsoft.com/office/powerpoint/2010/main" val="3663812240"/>
              </p:ext>
            </p:extLst>
          </p:nvPr>
        </p:nvGraphicFramePr>
        <p:xfrm>
          <a:off x="152400" y="1295400"/>
          <a:ext cx="8772850" cy="5510660"/>
        </p:xfrm>
        <a:graphic>
          <a:graphicData uri="http://schemas.openxmlformats.org/drawingml/2006/table">
            <a:tbl>
              <a:tblPr firstRow="1" firstCol="1" bandRow="1">
                <a:tableStyleId>{5C22544A-7EE6-4342-B048-85BDC9FD1C3A}</a:tableStyleId>
              </a:tblPr>
              <a:tblGrid>
                <a:gridCol w="1981200"/>
                <a:gridCol w="3345624"/>
                <a:gridCol w="886160"/>
                <a:gridCol w="886160"/>
                <a:gridCol w="886160"/>
                <a:gridCol w="787546"/>
              </a:tblGrid>
              <a:tr h="650995">
                <a:tc rowSpan="2" gridSpan="2">
                  <a:txBody>
                    <a:bodyPr/>
                    <a:lstStyle/>
                    <a:p>
                      <a:pPr marL="0" marR="0" algn="ctr">
                        <a:lnSpc>
                          <a:spcPct val="115000"/>
                        </a:lnSpc>
                        <a:spcBef>
                          <a:spcPts val="0"/>
                        </a:spcBef>
                        <a:spcAft>
                          <a:spcPts val="0"/>
                        </a:spcAft>
                      </a:pPr>
                      <a:r>
                        <a:rPr lang="en-US" sz="1600" dirty="0" err="1">
                          <a:effectLst/>
                        </a:rPr>
                        <a:t>Kết</a:t>
                      </a:r>
                      <a:r>
                        <a:rPr lang="en-US" sz="1600" dirty="0">
                          <a:effectLst/>
                        </a:rPr>
                        <a:t> </a:t>
                      </a:r>
                      <a:r>
                        <a:rPr lang="en-US" sz="1600" dirty="0" err="1">
                          <a:effectLst/>
                        </a:rPr>
                        <a:t>quả</a:t>
                      </a:r>
                      <a:r>
                        <a:rPr lang="en-US" sz="1600" dirty="0">
                          <a:effectLst/>
                        </a:rPr>
                        <a:t> </a:t>
                      </a:r>
                      <a:r>
                        <a:rPr lang="en-US" sz="1600" dirty="0" err="1">
                          <a:effectLst/>
                        </a:rPr>
                        <a:t>đào</a:t>
                      </a:r>
                      <a:r>
                        <a:rPr lang="en-US" sz="1600" dirty="0">
                          <a:effectLst/>
                        </a:rPr>
                        <a:t> </a:t>
                      </a:r>
                      <a:r>
                        <a:rPr lang="en-US" sz="1600" dirty="0" err="1">
                          <a:effectLst/>
                        </a:rPr>
                        <a:t>tạo</a:t>
                      </a:r>
                      <a:endParaRPr lang="en-US" sz="1600" dirty="0">
                        <a:effectLst/>
                        <a:latin typeface="Calibri"/>
                        <a:ea typeface="Calibri"/>
                        <a:cs typeface="Times New Roman"/>
                      </a:endParaRPr>
                    </a:p>
                  </a:txBody>
                  <a:tcPr marL="60652" marR="60652" marT="0" marB="0" anchor="ctr"/>
                </a:tc>
                <a:tc rowSpan="2" hMerge="1">
                  <a:txBody>
                    <a:bodyPr/>
                    <a:lstStyle/>
                    <a:p>
                      <a:endParaRPr lang="en-US"/>
                    </a:p>
                  </a:txBody>
                  <a:tcPr/>
                </a:tc>
                <a:tc gridSpan="2">
                  <a:txBody>
                    <a:bodyPr/>
                    <a:lstStyle/>
                    <a:p>
                      <a:pPr marL="0" marR="0" algn="ctr">
                        <a:lnSpc>
                          <a:spcPct val="115000"/>
                        </a:lnSpc>
                        <a:spcBef>
                          <a:spcPts val="0"/>
                        </a:spcBef>
                        <a:spcAft>
                          <a:spcPts val="0"/>
                        </a:spcAft>
                      </a:pPr>
                      <a:r>
                        <a:rPr lang="en-US" sz="1600">
                          <a:effectLst/>
                        </a:rPr>
                        <a:t>NH 2016 - 2017</a:t>
                      </a:r>
                      <a:endParaRPr lang="en-US" sz="1600">
                        <a:effectLst/>
                        <a:latin typeface="Calibri"/>
                        <a:ea typeface="Calibri"/>
                        <a:cs typeface="Times New Roman"/>
                      </a:endParaRPr>
                    </a:p>
                  </a:txBody>
                  <a:tcPr marL="60652" marR="60652" marT="0" marB="0" anchor="ctr"/>
                </a:tc>
                <a:tc hMerge="1">
                  <a:txBody>
                    <a:bodyPr/>
                    <a:lstStyle/>
                    <a:p>
                      <a:endParaRPr lang="en-US"/>
                    </a:p>
                  </a:txBody>
                  <a:tcPr/>
                </a:tc>
                <a:tc gridSpan="2">
                  <a:txBody>
                    <a:bodyPr/>
                    <a:lstStyle/>
                    <a:p>
                      <a:pPr marL="0" marR="0" algn="ctr">
                        <a:lnSpc>
                          <a:spcPct val="115000"/>
                        </a:lnSpc>
                        <a:spcBef>
                          <a:spcPts val="0"/>
                        </a:spcBef>
                        <a:spcAft>
                          <a:spcPts val="0"/>
                        </a:spcAft>
                      </a:pPr>
                      <a:r>
                        <a:rPr lang="en-US" sz="1600">
                          <a:effectLst/>
                        </a:rPr>
                        <a:t>NH 2017 – 2018</a:t>
                      </a:r>
                    </a:p>
                    <a:p>
                      <a:pPr marL="0" marR="0" algn="ctr">
                        <a:lnSpc>
                          <a:spcPct val="115000"/>
                        </a:lnSpc>
                        <a:spcBef>
                          <a:spcPts val="0"/>
                        </a:spcBef>
                        <a:spcAft>
                          <a:spcPts val="0"/>
                        </a:spcAft>
                      </a:pPr>
                      <a:r>
                        <a:rPr lang="en-US" sz="1600">
                          <a:effectLst/>
                        </a:rPr>
                        <a:t>(Dự kiến)</a:t>
                      </a:r>
                      <a:endParaRPr lang="en-US" sz="1600">
                        <a:effectLst/>
                        <a:latin typeface="Calibri"/>
                        <a:ea typeface="Calibri"/>
                        <a:cs typeface="Times New Roman"/>
                      </a:endParaRPr>
                    </a:p>
                  </a:txBody>
                  <a:tcPr marL="60652" marR="60652" marT="0" marB="0" anchor="ctr"/>
                </a:tc>
                <a:tc hMerge="1">
                  <a:txBody>
                    <a:bodyPr/>
                    <a:lstStyle/>
                    <a:p>
                      <a:endParaRPr lang="en-US"/>
                    </a:p>
                  </a:txBody>
                  <a:tcPr/>
                </a:tc>
              </a:tr>
              <a:tr h="402997">
                <a:tc gridSpan="2" vMerge="1">
                  <a:txBody>
                    <a:bodyPr/>
                    <a:lstStyle/>
                    <a:p>
                      <a:endParaRPr lang="en-US"/>
                    </a:p>
                  </a:txBody>
                  <a:tcPr/>
                </a:tc>
                <a:tc hMerge="1" vMerge="1">
                  <a:txBody>
                    <a:bodyPr/>
                    <a:lstStyle/>
                    <a:p>
                      <a:endParaRPr lang="en-US"/>
                    </a:p>
                  </a:txBody>
                  <a:tcPr/>
                </a:tc>
                <a:tc>
                  <a:txBody>
                    <a:bodyPr/>
                    <a:lstStyle/>
                    <a:p>
                      <a:pPr marL="0" marR="0" algn="ctr">
                        <a:lnSpc>
                          <a:spcPct val="115000"/>
                        </a:lnSpc>
                        <a:spcBef>
                          <a:spcPts val="0"/>
                        </a:spcBef>
                        <a:spcAft>
                          <a:spcPts val="0"/>
                        </a:spcAft>
                      </a:pPr>
                      <a:r>
                        <a:rPr lang="en-US" sz="1600">
                          <a:effectLst/>
                        </a:rPr>
                        <a:t>Số lượng</a:t>
                      </a:r>
                      <a:endParaRPr lang="en-US" sz="16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1600">
                          <a:effectLst/>
                        </a:rPr>
                        <a:t>Tỷ lệ %</a:t>
                      </a:r>
                      <a:endParaRPr lang="en-US" sz="16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1600">
                          <a:effectLst/>
                        </a:rPr>
                        <a:t>Số lượng</a:t>
                      </a:r>
                      <a:endParaRPr lang="en-US" sz="16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1600">
                          <a:effectLst/>
                        </a:rPr>
                        <a:t>Tỷ lệ %</a:t>
                      </a:r>
                      <a:endParaRPr lang="en-US" sz="1600">
                        <a:effectLst/>
                        <a:latin typeface="Calibri"/>
                        <a:ea typeface="Calibri"/>
                        <a:cs typeface="Times New Roman"/>
                      </a:endParaRPr>
                    </a:p>
                  </a:txBody>
                  <a:tcPr marL="60652" marR="60652" marT="0" marB="0" anchor="ctr"/>
                </a:tc>
              </a:tr>
              <a:tr h="216998">
                <a:tc gridSpan="6">
                  <a:txBody>
                    <a:bodyPr/>
                    <a:lstStyle/>
                    <a:p>
                      <a:pPr marL="0" marR="0" algn="ctr">
                        <a:lnSpc>
                          <a:spcPct val="115000"/>
                        </a:lnSpc>
                        <a:spcBef>
                          <a:spcPts val="0"/>
                        </a:spcBef>
                        <a:spcAft>
                          <a:spcPts val="0"/>
                        </a:spcAft>
                      </a:pPr>
                      <a:r>
                        <a:rPr lang="en-US" sz="2000">
                          <a:effectLst/>
                        </a:rPr>
                        <a:t>CAO ĐẲNG</a:t>
                      </a:r>
                      <a:endParaRPr lang="en-US" sz="2000">
                        <a:effectLst/>
                        <a:latin typeface="Calibri"/>
                        <a:ea typeface="Calibri"/>
                        <a:cs typeface="Times New Roman"/>
                      </a:endParaRPr>
                    </a:p>
                  </a:txBody>
                  <a:tcPr marL="60652" marR="60652"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16998">
                <a:tc rowSpan="2">
                  <a:txBody>
                    <a:bodyPr/>
                    <a:lstStyle/>
                    <a:p>
                      <a:pPr marL="0" marR="0" algn="ctr">
                        <a:lnSpc>
                          <a:spcPct val="115000"/>
                        </a:lnSpc>
                        <a:spcBef>
                          <a:spcPts val="0"/>
                        </a:spcBef>
                        <a:spcAft>
                          <a:spcPts val="0"/>
                        </a:spcAft>
                      </a:pPr>
                      <a:r>
                        <a:rPr lang="en-US" sz="2000">
                          <a:effectLst/>
                        </a:rPr>
                        <a:t>Thi tốt nghiệp</a:t>
                      </a:r>
                      <a:endParaRPr lang="en-US" sz="2000">
                        <a:effectLst/>
                        <a:latin typeface="Calibri"/>
                        <a:ea typeface="Calibri"/>
                        <a:cs typeface="Times New Roman"/>
                      </a:endParaRPr>
                    </a:p>
                  </a:txBody>
                  <a:tcPr marL="60652" marR="60652" marT="0" marB="0" anchor="ctr"/>
                </a:tc>
                <a:tc>
                  <a:txBody>
                    <a:bodyPr/>
                    <a:lstStyle/>
                    <a:p>
                      <a:pPr marL="0" marR="0">
                        <a:lnSpc>
                          <a:spcPct val="115000"/>
                        </a:lnSpc>
                        <a:spcBef>
                          <a:spcPts val="0"/>
                        </a:spcBef>
                        <a:spcAft>
                          <a:spcPts val="0"/>
                        </a:spcAft>
                      </a:pPr>
                      <a:r>
                        <a:rPr lang="en-US" sz="2000" err="1">
                          <a:effectLst/>
                        </a:rPr>
                        <a:t>Sinh</a:t>
                      </a:r>
                      <a:r>
                        <a:rPr lang="en-US" sz="2000">
                          <a:effectLst/>
                        </a:rPr>
                        <a:t> </a:t>
                      </a:r>
                      <a:r>
                        <a:rPr lang="en-US" sz="2000" err="1">
                          <a:effectLst/>
                        </a:rPr>
                        <a:t>viên</a:t>
                      </a:r>
                      <a:r>
                        <a:rPr lang="en-US" sz="2000">
                          <a:effectLst/>
                        </a:rPr>
                        <a:t> </a:t>
                      </a:r>
                      <a:r>
                        <a:rPr lang="en-US" sz="2000" err="1">
                          <a:effectLst/>
                        </a:rPr>
                        <a:t>đạt</a:t>
                      </a:r>
                      <a:r>
                        <a:rPr lang="en-US" sz="2000">
                          <a:effectLst/>
                        </a:rPr>
                        <a:t> TN</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534</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58.9</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899</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60</a:t>
                      </a:r>
                      <a:endParaRPr lang="en-US" sz="2000">
                        <a:effectLst/>
                        <a:latin typeface="Calibri"/>
                        <a:ea typeface="Calibri"/>
                        <a:cs typeface="Times New Roman"/>
                      </a:endParaRPr>
                    </a:p>
                  </a:txBody>
                  <a:tcPr marL="60652" marR="60652" marT="0" marB="0" anchor="ctr"/>
                </a:tc>
              </a:tr>
              <a:tr h="216998">
                <a:tc vMerge="1">
                  <a:txBody>
                    <a:bodyPr/>
                    <a:lstStyle/>
                    <a:p>
                      <a:endParaRPr lang="en-US"/>
                    </a:p>
                  </a:txBody>
                  <a:tcPr/>
                </a:tc>
                <a:tc>
                  <a:txBody>
                    <a:bodyPr/>
                    <a:lstStyle/>
                    <a:p>
                      <a:pPr marL="0" marR="0">
                        <a:lnSpc>
                          <a:spcPct val="115000"/>
                        </a:lnSpc>
                        <a:spcBef>
                          <a:spcPts val="0"/>
                        </a:spcBef>
                        <a:spcAft>
                          <a:spcPts val="0"/>
                        </a:spcAft>
                      </a:pPr>
                      <a:r>
                        <a:rPr lang="en-US" sz="2000">
                          <a:effectLst/>
                        </a:rPr>
                        <a:t>Sinh viên XS, khá, giỏi</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38</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7,1</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72</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08</a:t>
                      </a:r>
                      <a:endParaRPr lang="en-US" sz="2000">
                        <a:effectLst/>
                        <a:latin typeface="Calibri"/>
                        <a:ea typeface="Calibri"/>
                        <a:cs typeface="Times New Roman"/>
                      </a:endParaRPr>
                    </a:p>
                  </a:txBody>
                  <a:tcPr marL="60652" marR="60652" marT="0" marB="0" anchor="ctr"/>
                </a:tc>
              </a:tr>
              <a:tr h="216998">
                <a:tc rowSpan="3">
                  <a:txBody>
                    <a:bodyPr/>
                    <a:lstStyle/>
                    <a:p>
                      <a:pPr marL="0" marR="0" algn="ctr">
                        <a:lnSpc>
                          <a:spcPct val="115000"/>
                        </a:lnSpc>
                        <a:spcBef>
                          <a:spcPts val="0"/>
                        </a:spcBef>
                        <a:spcAft>
                          <a:spcPts val="0"/>
                        </a:spcAft>
                      </a:pPr>
                      <a:r>
                        <a:rPr lang="en-US" sz="2000">
                          <a:effectLst/>
                        </a:rPr>
                        <a:t>Kết quả học tập</a:t>
                      </a:r>
                      <a:endParaRPr lang="en-US" sz="2000">
                        <a:effectLst/>
                        <a:latin typeface="Calibri"/>
                        <a:ea typeface="Calibri"/>
                        <a:cs typeface="Times New Roman"/>
                      </a:endParaRPr>
                    </a:p>
                  </a:txBody>
                  <a:tcPr marL="60652" marR="60652" marT="0" marB="0" anchor="ctr"/>
                </a:tc>
                <a:tc>
                  <a:txBody>
                    <a:bodyPr/>
                    <a:lstStyle/>
                    <a:p>
                      <a:pPr marL="0" marR="0">
                        <a:lnSpc>
                          <a:spcPct val="115000"/>
                        </a:lnSpc>
                        <a:spcBef>
                          <a:spcPts val="0"/>
                        </a:spcBef>
                        <a:spcAft>
                          <a:spcPts val="0"/>
                        </a:spcAft>
                      </a:pPr>
                      <a:r>
                        <a:rPr lang="en-US" sz="2000">
                          <a:effectLst/>
                        </a:rPr>
                        <a:t>Sinh viên XS, khá, giỏi</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368</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9,3</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634</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10</a:t>
                      </a:r>
                      <a:endParaRPr lang="en-US" sz="2000">
                        <a:effectLst/>
                        <a:latin typeface="Calibri"/>
                        <a:ea typeface="Calibri"/>
                        <a:cs typeface="Times New Roman"/>
                      </a:endParaRPr>
                    </a:p>
                  </a:txBody>
                  <a:tcPr marL="60652" marR="60652" marT="0" marB="0" anchor="ctr"/>
                </a:tc>
              </a:tr>
              <a:tr h="433996">
                <a:tc vMerge="1">
                  <a:txBody>
                    <a:bodyPr/>
                    <a:lstStyle/>
                    <a:p>
                      <a:endParaRPr lang="en-US"/>
                    </a:p>
                  </a:txBody>
                  <a:tcPr/>
                </a:tc>
                <a:tc>
                  <a:txBody>
                    <a:bodyPr/>
                    <a:lstStyle/>
                    <a:p>
                      <a:pPr marL="22860" marR="0">
                        <a:lnSpc>
                          <a:spcPct val="115000"/>
                        </a:lnSpc>
                        <a:spcBef>
                          <a:spcPts val="0"/>
                        </a:spcBef>
                        <a:spcAft>
                          <a:spcPts val="0"/>
                        </a:spcAft>
                      </a:pPr>
                      <a:r>
                        <a:rPr lang="en-US" sz="2000" dirty="0" err="1">
                          <a:effectLst/>
                        </a:rPr>
                        <a:t>Sinh</a:t>
                      </a:r>
                      <a:r>
                        <a:rPr lang="en-US" sz="2000" dirty="0">
                          <a:effectLst/>
                        </a:rPr>
                        <a:t> </a:t>
                      </a:r>
                      <a:r>
                        <a:rPr lang="en-US" sz="2000" dirty="0" err="1">
                          <a:effectLst/>
                        </a:rPr>
                        <a:t>viên</a:t>
                      </a:r>
                      <a:r>
                        <a:rPr lang="en-US" sz="2000" dirty="0">
                          <a:effectLst/>
                        </a:rPr>
                        <a:t> </a:t>
                      </a:r>
                      <a:r>
                        <a:rPr lang="en-US" sz="2000" dirty="0" err="1">
                          <a:effectLst/>
                        </a:rPr>
                        <a:t>đạt</a:t>
                      </a:r>
                      <a:r>
                        <a:rPr lang="en-US" sz="2000" dirty="0">
                          <a:effectLst/>
                        </a:rPr>
                        <a:t> TBC </a:t>
                      </a:r>
                      <a:r>
                        <a:rPr lang="en-US" sz="2000" dirty="0" err="1">
                          <a:effectLst/>
                        </a:rPr>
                        <a:t>từ</a:t>
                      </a:r>
                      <a:r>
                        <a:rPr lang="en-US" sz="2000" dirty="0">
                          <a:effectLst/>
                        </a:rPr>
                        <a:t> 4 </a:t>
                      </a:r>
                      <a:r>
                        <a:rPr lang="en-US" sz="2000" dirty="0" err="1">
                          <a:effectLst/>
                        </a:rPr>
                        <a:t>trở</a:t>
                      </a:r>
                      <a:r>
                        <a:rPr lang="en-US" sz="2000" dirty="0">
                          <a:effectLst/>
                        </a:rPr>
                        <a:t> </a:t>
                      </a:r>
                      <a:r>
                        <a:rPr lang="en-US" sz="2000" dirty="0" err="1">
                          <a:effectLst/>
                        </a:rPr>
                        <a:t>lên</a:t>
                      </a:r>
                      <a:endParaRPr lang="en-US" sz="2000" dirty="0">
                        <a:effectLst/>
                        <a:latin typeface="Calibri"/>
                        <a:ea typeface="Calibri"/>
                        <a:cs typeface="Times New Roman"/>
                      </a:endParaRPr>
                    </a:p>
                  </a:txBody>
                  <a:tcPr marL="60652" marR="60652" marT="0" marB="0" anchor="ctr"/>
                </a:tc>
                <a:tc>
                  <a:txBody>
                    <a:bodyPr/>
                    <a:lstStyle/>
                    <a:p>
                      <a:pPr marL="26035" marR="0" algn="ctr">
                        <a:lnSpc>
                          <a:spcPct val="115000"/>
                        </a:lnSpc>
                        <a:spcBef>
                          <a:spcPts val="0"/>
                        </a:spcBef>
                        <a:spcAft>
                          <a:spcPts val="0"/>
                        </a:spcAft>
                      </a:pPr>
                      <a:r>
                        <a:rPr lang="en-US" sz="2000">
                          <a:effectLst/>
                        </a:rPr>
                        <a:t>3638</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91,8</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5833</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92</a:t>
                      </a:r>
                      <a:endParaRPr lang="en-US" sz="2000">
                        <a:effectLst/>
                        <a:latin typeface="Calibri"/>
                        <a:ea typeface="Calibri"/>
                        <a:cs typeface="Times New Roman"/>
                      </a:endParaRPr>
                    </a:p>
                  </a:txBody>
                  <a:tcPr marL="60652" marR="60652" marT="0" marB="0" anchor="ctr"/>
                </a:tc>
              </a:tr>
              <a:tr h="433996">
                <a:tc vMerge="1">
                  <a:txBody>
                    <a:bodyPr/>
                    <a:lstStyle/>
                    <a:p>
                      <a:endParaRPr lang="en-US"/>
                    </a:p>
                  </a:txBody>
                  <a:tcPr/>
                </a:tc>
                <a:tc>
                  <a:txBody>
                    <a:bodyPr/>
                    <a:lstStyle/>
                    <a:p>
                      <a:pPr marL="22860" marR="0">
                        <a:lnSpc>
                          <a:spcPct val="115000"/>
                        </a:lnSpc>
                        <a:spcBef>
                          <a:spcPts val="0"/>
                        </a:spcBef>
                        <a:spcAft>
                          <a:spcPts val="0"/>
                        </a:spcAft>
                      </a:pPr>
                      <a:r>
                        <a:rPr lang="en-US" sz="2000">
                          <a:effectLst/>
                        </a:rPr>
                        <a:t>Sinh viên thực tập đạt yêu cầu</a:t>
                      </a:r>
                      <a:endParaRPr lang="en-US" sz="2000">
                        <a:effectLst/>
                        <a:latin typeface="Calibri"/>
                        <a:ea typeface="Calibri"/>
                        <a:cs typeface="Times New Roman"/>
                      </a:endParaRPr>
                    </a:p>
                  </a:txBody>
                  <a:tcPr marL="60652" marR="60652" marT="0" marB="0" anchor="ctr"/>
                </a:tc>
                <a:tc>
                  <a:txBody>
                    <a:bodyPr/>
                    <a:lstStyle/>
                    <a:p>
                      <a:pPr marL="26035" marR="0" algn="ctr">
                        <a:lnSpc>
                          <a:spcPct val="115000"/>
                        </a:lnSpc>
                        <a:spcBef>
                          <a:spcPts val="0"/>
                        </a:spcBef>
                        <a:spcAft>
                          <a:spcPts val="0"/>
                        </a:spcAft>
                      </a:pPr>
                      <a:r>
                        <a:rPr lang="en-US" sz="2000">
                          <a:effectLst/>
                        </a:rPr>
                        <a:t>591</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98,0</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1367</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100</a:t>
                      </a:r>
                      <a:endParaRPr lang="en-US" sz="2000">
                        <a:effectLst/>
                        <a:latin typeface="Calibri"/>
                        <a:ea typeface="Calibri"/>
                        <a:cs typeface="Times New Roman"/>
                      </a:endParaRPr>
                    </a:p>
                  </a:txBody>
                  <a:tcPr marL="60652" marR="60652" marT="0" marB="0" anchor="ctr"/>
                </a:tc>
              </a:tr>
              <a:tr h="216998">
                <a:tc gridSpan="6">
                  <a:txBody>
                    <a:bodyPr/>
                    <a:lstStyle/>
                    <a:p>
                      <a:pPr marL="0" marR="0" algn="ctr">
                        <a:lnSpc>
                          <a:spcPct val="115000"/>
                        </a:lnSpc>
                        <a:spcBef>
                          <a:spcPts val="0"/>
                        </a:spcBef>
                        <a:spcAft>
                          <a:spcPts val="0"/>
                        </a:spcAft>
                      </a:pPr>
                      <a:r>
                        <a:rPr lang="en-US" sz="2000">
                          <a:effectLst/>
                        </a:rPr>
                        <a:t>TRUNG CẤP</a:t>
                      </a:r>
                      <a:endParaRPr lang="en-US" sz="2000">
                        <a:effectLst/>
                        <a:latin typeface="Calibri"/>
                        <a:ea typeface="Calibri"/>
                        <a:cs typeface="Times New Roman"/>
                      </a:endParaRPr>
                    </a:p>
                  </a:txBody>
                  <a:tcPr marL="60652" marR="60652"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16998">
                <a:tc rowSpan="2">
                  <a:txBody>
                    <a:bodyPr/>
                    <a:lstStyle/>
                    <a:p>
                      <a:pPr marL="0" marR="0" algn="ctr">
                        <a:lnSpc>
                          <a:spcPct val="115000"/>
                        </a:lnSpc>
                        <a:spcBef>
                          <a:spcPts val="0"/>
                        </a:spcBef>
                        <a:spcAft>
                          <a:spcPts val="0"/>
                        </a:spcAft>
                      </a:pPr>
                      <a:r>
                        <a:rPr lang="en-US" sz="2000">
                          <a:effectLst/>
                        </a:rPr>
                        <a:t>Thi tốt nghiệp</a:t>
                      </a:r>
                      <a:endParaRPr lang="en-US" sz="2000">
                        <a:effectLst/>
                        <a:latin typeface="Calibri"/>
                        <a:ea typeface="Calibri"/>
                        <a:cs typeface="Times New Roman"/>
                      </a:endParaRPr>
                    </a:p>
                  </a:txBody>
                  <a:tcPr marL="60652" marR="60652" marT="0" marB="0" anchor="ctr"/>
                </a:tc>
                <a:tc>
                  <a:txBody>
                    <a:bodyPr/>
                    <a:lstStyle/>
                    <a:p>
                      <a:pPr marL="0" marR="0">
                        <a:lnSpc>
                          <a:spcPct val="115000"/>
                        </a:lnSpc>
                        <a:spcBef>
                          <a:spcPts val="0"/>
                        </a:spcBef>
                        <a:spcAft>
                          <a:spcPts val="0"/>
                        </a:spcAft>
                      </a:pPr>
                      <a:r>
                        <a:rPr lang="en-US" sz="2000">
                          <a:effectLst/>
                        </a:rPr>
                        <a:t>Học sinh đạt TN</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81</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70,4</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302</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71</a:t>
                      </a:r>
                      <a:endParaRPr lang="en-US" sz="2000">
                        <a:effectLst/>
                        <a:latin typeface="Calibri"/>
                        <a:ea typeface="Calibri"/>
                        <a:cs typeface="Times New Roman"/>
                      </a:endParaRPr>
                    </a:p>
                  </a:txBody>
                  <a:tcPr marL="60652" marR="60652" marT="0" marB="0" anchor="ctr"/>
                </a:tc>
              </a:tr>
              <a:tr h="216998">
                <a:tc vMerge="1">
                  <a:txBody>
                    <a:bodyPr/>
                    <a:lstStyle/>
                    <a:p>
                      <a:endParaRPr lang="en-US"/>
                    </a:p>
                  </a:txBody>
                  <a:tcPr/>
                </a:tc>
                <a:tc>
                  <a:txBody>
                    <a:bodyPr/>
                    <a:lstStyle/>
                    <a:p>
                      <a:pPr marL="0" marR="0">
                        <a:lnSpc>
                          <a:spcPct val="115000"/>
                        </a:lnSpc>
                        <a:spcBef>
                          <a:spcPts val="0"/>
                        </a:spcBef>
                        <a:spcAft>
                          <a:spcPts val="0"/>
                        </a:spcAft>
                      </a:pPr>
                      <a:r>
                        <a:rPr lang="en-US" sz="2000">
                          <a:effectLst/>
                        </a:rPr>
                        <a:t>Học sinh XS, khá, giỏi</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23</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28,4</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91</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30</a:t>
                      </a:r>
                      <a:endParaRPr lang="en-US" sz="2000">
                        <a:effectLst/>
                        <a:latin typeface="Calibri"/>
                        <a:ea typeface="Calibri"/>
                        <a:cs typeface="Times New Roman"/>
                      </a:endParaRPr>
                    </a:p>
                  </a:txBody>
                  <a:tcPr marL="60652" marR="60652" marT="0" marB="0" anchor="ctr"/>
                </a:tc>
              </a:tr>
              <a:tr h="216998">
                <a:tc rowSpan="3">
                  <a:txBody>
                    <a:bodyPr/>
                    <a:lstStyle/>
                    <a:p>
                      <a:pPr marL="0" marR="0" algn="ctr">
                        <a:lnSpc>
                          <a:spcPct val="115000"/>
                        </a:lnSpc>
                        <a:spcBef>
                          <a:spcPts val="0"/>
                        </a:spcBef>
                        <a:spcAft>
                          <a:spcPts val="0"/>
                        </a:spcAft>
                      </a:pPr>
                      <a:r>
                        <a:rPr lang="en-US" sz="2000">
                          <a:effectLst/>
                        </a:rPr>
                        <a:t>Kết quả học tập</a:t>
                      </a:r>
                      <a:endParaRPr lang="en-US" sz="2000">
                        <a:effectLst/>
                        <a:latin typeface="Calibri"/>
                        <a:ea typeface="Calibri"/>
                        <a:cs typeface="Times New Roman"/>
                      </a:endParaRPr>
                    </a:p>
                  </a:txBody>
                  <a:tcPr marL="60652" marR="60652" marT="0" marB="0" anchor="ctr"/>
                </a:tc>
                <a:tc>
                  <a:txBody>
                    <a:bodyPr/>
                    <a:lstStyle/>
                    <a:p>
                      <a:pPr marL="0" marR="0">
                        <a:lnSpc>
                          <a:spcPct val="115000"/>
                        </a:lnSpc>
                        <a:spcBef>
                          <a:spcPts val="0"/>
                        </a:spcBef>
                        <a:spcAft>
                          <a:spcPts val="0"/>
                        </a:spcAft>
                      </a:pPr>
                      <a:r>
                        <a:rPr lang="en-US" sz="2000">
                          <a:effectLst/>
                        </a:rPr>
                        <a:t>Học sinh XS, khá, giỏi</a:t>
                      </a:r>
                      <a:endParaRPr lang="en-US" sz="2000">
                        <a:effectLst/>
                        <a:latin typeface="Calibri"/>
                        <a:ea typeface="Calibri"/>
                        <a:cs typeface="Times New Roman"/>
                      </a:endParaRPr>
                    </a:p>
                  </a:txBody>
                  <a:tcPr marL="60652" marR="60652" marT="0" marB="0"/>
                </a:tc>
                <a:tc>
                  <a:txBody>
                    <a:bodyPr/>
                    <a:lstStyle/>
                    <a:p>
                      <a:pPr marL="26035" marR="0" algn="ctr">
                        <a:lnSpc>
                          <a:spcPct val="115000"/>
                        </a:lnSpc>
                        <a:spcBef>
                          <a:spcPts val="0"/>
                        </a:spcBef>
                        <a:spcAft>
                          <a:spcPts val="0"/>
                        </a:spcAft>
                      </a:pPr>
                      <a:r>
                        <a:rPr lang="en-US" sz="2000">
                          <a:effectLst/>
                        </a:rPr>
                        <a:t>118</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14,7</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349</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15</a:t>
                      </a:r>
                      <a:endParaRPr lang="en-US" sz="2000">
                        <a:effectLst/>
                        <a:latin typeface="Calibri"/>
                        <a:ea typeface="Calibri"/>
                        <a:cs typeface="Times New Roman"/>
                      </a:endParaRPr>
                    </a:p>
                  </a:txBody>
                  <a:tcPr marL="60652" marR="60652" marT="0" marB="0" anchor="ctr"/>
                </a:tc>
              </a:tr>
              <a:tr h="433996">
                <a:tc vMerge="1">
                  <a:txBody>
                    <a:bodyPr/>
                    <a:lstStyle/>
                    <a:p>
                      <a:endParaRPr lang="en-US"/>
                    </a:p>
                  </a:txBody>
                  <a:tcPr/>
                </a:tc>
                <a:tc>
                  <a:txBody>
                    <a:bodyPr/>
                    <a:lstStyle/>
                    <a:p>
                      <a:pPr marL="0" marR="0">
                        <a:lnSpc>
                          <a:spcPct val="115000"/>
                        </a:lnSpc>
                        <a:spcBef>
                          <a:spcPts val="0"/>
                        </a:spcBef>
                        <a:spcAft>
                          <a:spcPts val="0"/>
                        </a:spcAft>
                      </a:pPr>
                      <a:r>
                        <a:rPr lang="en-US" sz="2000">
                          <a:effectLst/>
                        </a:rPr>
                        <a:t>Học sinh đạt TBC từ 5 trở lên</a:t>
                      </a:r>
                      <a:endParaRPr lang="en-US" sz="2000">
                        <a:effectLst/>
                        <a:latin typeface="Calibri"/>
                        <a:ea typeface="Calibri"/>
                        <a:cs typeface="Times New Roman"/>
                      </a:endParaRPr>
                    </a:p>
                  </a:txBody>
                  <a:tcPr marL="60652" marR="60652" marT="0" marB="0" anchor="ctr"/>
                </a:tc>
                <a:tc>
                  <a:txBody>
                    <a:bodyPr/>
                    <a:lstStyle/>
                    <a:p>
                      <a:pPr marL="26035" marR="0" algn="ctr">
                        <a:lnSpc>
                          <a:spcPct val="115000"/>
                        </a:lnSpc>
                        <a:spcBef>
                          <a:spcPts val="0"/>
                        </a:spcBef>
                        <a:spcAft>
                          <a:spcPts val="0"/>
                        </a:spcAft>
                      </a:pPr>
                      <a:r>
                        <a:rPr lang="en-US" sz="2000">
                          <a:effectLst/>
                        </a:rPr>
                        <a:t>472</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68,0</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1629</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70</a:t>
                      </a:r>
                      <a:endParaRPr lang="en-US" sz="2000">
                        <a:effectLst/>
                        <a:latin typeface="Calibri"/>
                        <a:ea typeface="Calibri"/>
                        <a:cs typeface="Times New Roman"/>
                      </a:endParaRPr>
                    </a:p>
                  </a:txBody>
                  <a:tcPr marL="60652" marR="60652" marT="0" marB="0" anchor="ctr"/>
                </a:tc>
              </a:tr>
              <a:tr h="201292">
                <a:tc vMerge="1">
                  <a:txBody>
                    <a:bodyPr/>
                    <a:lstStyle/>
                    <a:p>
                      <a:endParaRPr lang="en-US"/>
                    </a:p>
                  </a:txBody>
                  <a:tcPr/>
                </a:tc>
                <a:tc>
                  <a:txBody>
                    <a:bodyPr/>
                    <a:lstStyle/>
                    <a:p>
                      <a:pPr marL="0" marR="0">
                        <a:lnSpc>
                          <a:spcPct val="115000"/>
                        </a:lnSpc>
                        <a:spcBef>
                          <a:spcPts val="0"/>
                        </a:spcBef>
                        <a:spcAft>
                          <a:spcPts val="0"/>
                        </a:spcAft>
                      </a:pPr>
                      <a:r>
                        <a:rPr lang="en-US" sz="2000">
                          <a:effectLst/>
                        </a:rPr>
                        <a:t>Học sinh thực tập đạt yêu cầu</a:t>
                      </a:r>
                      <a:endParaRPr lang="en-US" sz="2000">
                        <a:effectLst/>
                        <a:latin typeface="Calibri"/>
                        <a:ea typeface="Calibri"/>
                        <a:cs typeface="Times New Roman"/>
                      </a:endParaRPr>
                    </a:p>
                  </a:txBody>
                  <a:tcPr marL="60652" marR="60652" marT="0" marB="0" anchor="ctr"/>
                </a:tc>
                <a:tc>
                  <a:txBody>
                    <a:bodyPr/>
                    <a:lstStyle/>
                    <a:p>
                      <a:pPr marL="26035" marR="0" algn="ctr">
                        <a:lnSpc>
                          <a:spcPct val="115000"/>
                        </a:lnSpc>
                        <a:spcBef>
                          <a:spcPts val="0"/>
                        </a:spcBef>
                        <a:spcAft>
                          <a:spcPts val="0"/>
                        </a:spcAft>
                      </a:pPr>
                      <a:r>
                        <a:rPr lang="en-US" sz="2000">
                          <a:effectLst/>
                        </a:rPr>
                        <a:t>118</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90,8</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387</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91</a:t>
                      </a:r>
                      <a:endParaRPr lang="en-US" sz="2000">
                        <a:effectLst/>
                        <a:latin typeface="Calibri"/>
                        <a:ea typeface="Calibri"/>
                        <a:cs typeface="Times New Roman"/>
                      </a:endParaRPr>
                    </a:p>
                  </a:txBody>
                  <a:tcPr marL="60652" marR="60652" marT="0" marB="0" anchor="ctr"/>
                </a:tc>
              </a:tr>
            </a:tbl>
          </a:graphicData>
        </a:graphic>
      </p:graphicFrame>
      <p:sp>
        <p:nvSpPr>
          <p:cNvPr id="10" name="Text Placeholder 3"/>
          <p:cNvSpPr txBox="1">
            <a:spLocks/>
          </p:cNvSpPr>
          <p:nvPr/>
        </p:nvSpPr>
        <p:spPr>
          <a:xfrm>
            <a:off x="152400" y="914400"/>
            <a:ext cx="73914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600" b="1" dirty="0" smtClean="0">
                <a:solidFill>
                  <a:srgbClr val="FF0000"/>
                </a:solidFill>
                <a:latin typeface="+mn-lt"/>
              </a:rPr>
              <a:t>1. </a:t>
            </a:r>
            <a:r>
              <a:rPr lang="en-US" sz="2600" b="1" dirty="0" smtClean="0">
                <a:solidFill>
                  <a:srgbClr val="FF0000"/>
                </a:solidFill>
                <a:latin typeface="+mn-lt"/>
              </a:rPr>
              <a:t>2. </a:t>
            </a:r>
            <a:r>
              <a:rPr lang="en-US" sz="2600" b="1" dirty="0" err="1" smtClean="0">
                <a:solidFill>
                  <a:srgbClr val="FF0000"/>
                </a:solidFill>
                <a:latin typeface="+mn-lt"/>
              </a:rPr>
              <a:t>Kết</a:t>
            </a:r>
            <a:r>
              <a:rPr lang="en-US" sz="2600" b="1" dirty="0" smtClean="0">
                <a:solidFill>
                  <a:srgbClr val="FF0000"/>
                </a:solidFill>
                <a:latin typeface="+mn-lt"/>
              </a:rPr>
              <a:t> </a:t>
            </a:r>
            <a:r>
              <a:rPr lang="en-US" sz="2600" b="1" dirty="0" err="1" smtClean="0">
                <a:solidFill>
                  <a:srgbClr val="FF0000"/>
                </a:solidFill>
                <a:latin typeface="+mn-lt"/>
              </a:rPr>
              <a:t>quả</a:t>
            </a:r>
            <a:r>
              <a:rPr lang="en-US" sz="2600" b="1" dirty="0" smtClean="0">
                <a:solidFill>
                  <a:srgbClr val="FF0000"/>
                </a:solidFill>
                <a:latin typeface="+mn-lt"/>
              </a:rPr>
              <a:t> </a:t>
            </a:r>
            <a:r>
              <a:rPr lang="en-US" sz="2600" b="1" dirty="0" err="1" smtClean="0">
                <a:solidFill>
                  <a:srgbClr val="FF0000"/>
                </a:solidFill>
                <a:latin typeface="+mn-lt"/>
              </a:rPr>
              <a:t>đào</a:t>
            </a:r>
            <a:r>
              <a:rPr lang="en-US" sz="2600" b="1" dirty="0" smtClean="0">
                <a:solidFill>
                  <a:srgbClr val="FF0000"/>
                </a:solidFill>
                <a:latin typeface="+mn-lt"/>
              </a:rPr>
              <a:t> </a:t>
            </a:r>
            <a:r>
              <a:rPr lang="en-US" sz="2600" b="1" dirty="0" err="1" smtClean="0">
                <a:solidFill>
                  <a:srgbClr val="FF0000"/>
                </a:solidFill>
                <a:latin typeface="+mn-lt"/>
              </a:rPr>
              <a:t>tạo</a:t>
            </a:r>
            <a:r>
              <a:rPr lang="en-US" sz="2600" b="1" dirty="0" smtClean="0">
                <a:solidFill>
                  <a:srgbClr val="FF0000"/>
                </a:solidFill>
                <a:latin typeface="+mn-lt"/>
              </a:rPr>
              <a:t>: </a:t>
            </a:r>
            <a:endParaRPr lang="en-US" sz="2600" dirty="0">
              <a:solidFill>
                <a:srgbClr val="FF0000"/>
              </a:solidFill>
              <a:latin typeface="+mn-lt"/>
            </a:endParaRPr>
          </a:p>
        </p:txBody>
      </p:sp>
    </p:spTree>
    <p:extLst>
      <p:ext uri="{BB962C8B-B14F-4D97-AF65-F5344CB8AC3E}">
        <p14:creationId xmlns:p14="http://schemas.microsoft.com/office/powerpoint/2010/main" val="33644238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7"/>
            <a:ext cx="1562012" cy="653343"/>
          </a:xfrm>
          <a:prstGeom prst="bentConnector3">
            <a:avLst>
              <a:gd name="adj1" fmla="val -2442"/>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76200"/>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219200"/>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600" b="1" dirty="0" smtClean="0">
                <a:solidFill>
                  <a:srgbClr val="FF0000"/>
                </a:solidFill>
                <a:latin typeface="+mn-lt"/>
              </a:rPr>
              <a:t>1.3. </a:t>
            </a:r>
            <a:r>
              <a:rPr lang="en-US" sz="2600" b="1" dirty="0" err="1" smtClean="0">
                <a:solidFill>
                  <a:srgbClr val="FF0000"/>
                </a:solidFill>
                <a:latin typeface="+mn-lt"/>
              </a:rPr>
              <a:t>Công</a:t>
            </a:r>
            <a:r>
              <a:rPr lang="en-US" sz="2600" b="1" dirty="0" smtClean="0">
                <a:solidFill>
                  <a:srgbClr val="FF0000"/>
                </a:solidFill>
                <a:latin typeface="+mn-lt"/>
              </a:rPr>
              <a:t> </a:t>
            </a:r>
            <a:r>
              <a:rPr lang="en-US" sz="2600" b="1" dirty="0" err="1" smtClean="0">
                <a:solidFill>
                  <a:srgbClr val="FF0000"/>
                </a:solidFill>
                <a:latin typeface="+mn-lt"/>
              </a:rPr>
              <a:t>tác</a:t>
            </a:r>
            <a:r>
              <a:rPr lang="en-US" sz="2600" b="1" dirty="0" smtClean="0">
                <a:solidFill>
                  <a:srgbClr val="FF0000"/>
                </a:solidFill>
                <a:latin typeface="+mn-lt"/>
              </a:rPr>
              <a:t> </a:t>
            </a:r>
            <a:r>
              <a:rPr lang="en-US" sz="2600" b="1" dirty="0" err="1" smtClean="0">
                <a:solidFill>
                  <a:srgbClr val="FF0000"/>
                </a:solidFill>
                <a:latin typeface="+mn-lt"/>
              </a:rPr>
              <a:t>phát</a:t>
            </a:r>
            <a:r>
              <a:rPr lang="en-US" sz="2600" b="1" dirty="0" smtClean="0">
                <a:solidFill>
                  <a:srgbClr val="FF0000"/>
                </a:solidFill>
                <a:latin typeface="+mn-lt"/>
              </a:rPr>
              <a:t> </a:t>
            </a:r>
            <a:r>
              <a:rPr lang="en-US" sz="2600" b="1" dirty="0" err="1" smtClean="0">
                <a:solidFill>
                  <a:srgbClr val="FF0000"/>
                </a:solidFill>
                <a:latin typeface="+mn-lt"/>
              </a:rPr>
              <a:t>triển</a:t>
            </a:r>
            <a:r>
              <a:rPr lang="en-US" sz="2600" b="1" dirty="0" smtClean="0">
                <a:solidFill>
                  <a:srgbClr val="FF0000"/>
                </a:solidFill>
                <a:latin typeface="+mn-lt"/>
              </a:rPr>
              <a:t>, </a:t>
            </a:r>
            <a:r>
              <a:rPr lang="en-US" sz="2600" b="1" dirty="0" err="1" smtClean="0">
                <a:solidFill>
                  <a:srgbClr val="FF0000"/>
                </a:solidFill>
                <a:latin typeface="+mn-lt"/>
              </a:rPr>
              <a:t>mở</a:t>
            </a:r>
            <a:r>
              <a:rPr lang="en-US" sz="2600" b="1" dirty="0" smtClean="0">
                <a:solidFill>
                  <a:srgbClr val="FF0000"/>
                </a:solidFill>
                <a:latin typeface="+mn-lt"/>
              </a:rPr>
              <a:t> </a:t>
            </a:r>
            <a:r>
              <a:rPr lang="en-US" sz="2600" b="1" dirty="0" err="1" smtClean="0">
                <a:solidFill>
                  <a:srgbClr val="FF0000"/>
                </a:solidFill>
                <a:latin typeface="+mn-lt"/>
              </a:rPr>
              <a:t>rộng</a:t>
            </a:r>
            <a:r>
              <a:rPr lang="en-US" sz="2600" b="1" dirty="0" smtClean="0">
                <a:solidFill>
                  <a:srgbClr val="FF0000"/>
                </a:solidFill>
                <a:latin typeface="+mn-lt"/>
              </a:rPr>
              <a:t> </a:t>
            </a:r>
            <a:r>
              <a:rPr lang="en-US" sz="2600" b="1" dirty="0" err="1" smtClean="0">
                <a:solidFill>
                  <a:srgbClr val="FF0000"/>
                </a:solidFill>
                <a:latin typeface="+mn-lt"/>
              </a:rPr>
              <a:t>ngành</a:t>
            </a:r>
            <a:r>
              <a:rPr lang="en-US" sz="2600" b="1" dirty="0" smtClean="0">
                <a:solidFill>
                  <a:srgbClr val="FF0000"/>
                </a:solidFill>
                <a:latin typeface="+mn-lt"/>
              </a:rPr>
              <a:t>, </a:t>
            </a:r>
            <a:r>
              <a:rPr lang="en-US" sz="2600" b="1" dirty="0" err="1" smtClean="0">
                <a:solidFill>
                  <a:srgbClr val="FF0000"/>
                </a:solidFill>
                <a:latin typeface="+mn-lt"/>
              </a:rPr>
              <a:t>nghề</a:t>
            </a:r>
            <a:r>
              <a:rPr lang="en-US" sz="2600" b="1" dirty="0" smtClean="0">
                <a:solidFill>
                  <a:srgbClr val="FF0000"/>
                </a:solidFill>
                <a:latin typeface="+mn-lt"/>
              </a:rPr>
              <a:t> </a:t>
            </a:r>
            <a:r>
              <a:rPr lang="en-US" sz="2600" b="1" dirty="0" err="1" smtClean="0">
                <a:solidFill>
                  <a:srgbClr val="FF0000"/>
                </a:solidFill>
                <a:latin typeface="+mn-lt"/>
              </a:rPr>
              <a:t>đào</a:t>
            </a:r>
            <a:r>
              <a:rPr lang="en-US" sz="2600" b="1" dirty="0" smtClean="0">
                <a:solidFill>
                  <a:srgbClr val="FF0000"/>
                </a:solidFill>
                <a:latin typeface="+mn-lt"/>
              </a:rPr>
              <a:t> </a:t>
            </a:r>
            <a:r>
              <a:rPr lang="en-US" sz="2600" b="1" dirty="0" err="1" smtClean="0">
                <a:solidFill>
                  <a:srgbClr val="FF0000"/>
                </a:solidFill>
                <a:latin typeface="+mn-lt"/>
              </a:rPr>
              <a:t>tạo</a:t>
            </a:r>
            <a:endParaRPr lang="en-US" sz="2600" dirty="0">
              <a:solidFill>
                <a:srgbClr val="FF0000"/>
              </a:solidFill>
              <a:latin typeface="+mn-lt"/>
            </a:endParaRPr>
          </a:p>
        </p:txBody>
      </p:sp>
      <p:sp>
        <p:nvSpPr>
          <p:cNvPr id="3" name="Rectangle 2"/>
          <p:cNvSpPr/>
          <p:nvPr/>
        </p:nvSpPr>
        <p:spPr>
          <a:xfrm>
            <a:off x="-19050" y="1898571"/>
            <a:ext cx="9144000" cy="3816429"/>
          </a:xfrm>
          <a:prstGeom prst="rect">
            <a:avLst/>
          </a:prstGeom>
        </p:spPr>
        <p:txBody>
          <a:bodyPr wrap="square">
            <a:spAutoFit/>
          </a:bodyPr>
          <a:lstStyle/>
          <a:p>
            <a:pPr lvl="0" algn="just"/>
            <a:r>
              <a:rPr lang="en-US" sz="2200" dirty="0" smtClean="0">
                <a:latin typeface="+mn-lt"/>
              </a:rPr>
              <a:t>	- </a:t>
            </a:r>
            <a:r>
              <a:rPr lang="en-US" sz="2200" dirty="0" err="1">
                <a:latin typeface="+mn-lt"/>
              </a:rPr>
              <a:t>Tổng</a:t>
            </a:r>
            <a:r>
              <a:rPr lang="en-US" sz="2200" dirty="0">
                <a:latin typeface="+mn-lt"/>
              </a:rPr>
              <a:t> </a:t>
            </a:r>
            <a:r>
              <a:rPr lang="en-US" sz="2200" dirty="0" err="1">
                <a:latin typeface="+mn-lt"/>
              </a:rPr>
              <a:t>cục</a:t>
            </a:r>
            <a:r>
              <a:rPr lang="en-US" sz="2200" dirty="0">
                <a:latin typeface="+mn-lt"/>
              </a:rPr>
              <a:t> </a:t>
            </a:r>
            <a:r>
              <a:rPr lang="en-US" sz="2200" dirty="0" err="1">
                <a:latin typeface="+mn-lt"/>
              </a:rPr>
              <a:t>Giáo</a:t>
            </a:r>
            <a:r>
              <a:rPr lang="en-US" sz="2200" dirty="0">
                <a:latin typeface="+mn-lt"/>
              </a:rPr>
              <a:t> </a:t>
            </a:r>
            <a:r>
              <a:rPr lang="en-US" sz="2200" dirty="0" err="1">
                <a:latin typeface="+mn-lt"/>
              </a:rPr>
              <a:t>dục</a:t>
            </a:r>
            <a:r>
              <a:rPr lang="en-US" sz="2200" dirty="0">
                <a:latin typeface="+mn-lt"/>
              </a:rPr>
              <a:t> </a:t>
            </a:r>
            <a:r>
              <a:rPr lang="en-US" sz="2200" dirty="0" err="1">
                <a:latin typeface="+mn-lt"/>
              </a:rPr>
              <a:t>nghề</a:t>
            </a:r>
            <a:r>
              <a:rPr lang="en-US" sz="2200" dirty="0">
                <a:latin typeface="+mn-lt"/>
              </a:rPr>
              <a:t> </a:t>
            </a:r>
            <a:r>
              <a:rPr lang="en-US" sz="2200" dirty="0" err="1">
                <a:latin typeface="+mn-lt"/>
              </a:rPr>
              <a:t>nghiệp</a:t>
            </a:r>
            <a:r>
              <a:rPr lang="en-US" sz="2200" dirty="0">
                <a:latin typeface="+mn-lt"/>
              </a:rPr>
              <a:t>, </a:t>
            </a:r>
            <a:r>
              <a:rPr lang="en-US" sz="2200" dirty="0" err="1">
                <a:latin typeface="+mn-lt"/>
              </a:rPr>
              <a:t>Bộ</a:t>
            </a:r>
            <a:r>
              <a:rPr lang="en-US" sz="2200" dirty="0">
                <a:latin typeface="+mn-lt"/>
              </a:rPr>
              <a:t> Lao </a:t>
            </a:r>
            <a:r>
              <a:rPr lang="en-US" sz="2200" dirty="0" err="1">
                <a:latin typeface="+mn-lt"/>
              </a:rPr>
              <a:t>động</a:t>
            </a:r>
            <a:r>
              <a:rPr lang="en-US" sz="2200" dirty="0">
                <a:latin typeface="+mn-lt"/>
              </a:rPr>
              <a:t> – </a:t>
            </a:r>
            <a:r>
              <a:rPr lang="en-US" sz="2200" dirty="0" err="1">
                <a:latin typeface="+mn-lt"/>
              </a:rPr>
              <a:t>Thương</a:t>
            </a:r>
            <a:r>
              <a:rPr lang="en-US" sz="2200" dirty="0">
                <a:latin typeface="+mn-lt"/>
              </a:rPr>
              <a:t> </a:t>
            </a:r>
            <a:r>
              <a:rPr lang="en-US" sz="2200" dirty="0" err="1">
                <a:latin typeface="+mn-lt"/>
              </a:rPr>
              <a:t>binh</a:t>
            </a:r>
            <a:r>
              <a:rPr lang="en-US" sz="2200" dirty="0">
                <a:latin typeface="+mn-lt"/>
              </a:rPr>
              <a:t> </a:t>
            </a:r>
            <a:r>
              <a:rPr lang="en-US" sz="2200" dirty="0" err="1">
                <a:latin typeface="+mn-lt"/>
              </a:rPr>
              <a:t>và</a:t>
            </a:r>
            <a:r>
              <a:rPr lang="en-US" sz="2200" dirty="0">
                <a:latin typeface="+mn-lt"/>
              </a:rPr>
              <a:t> </a:t>
            </a:r>
            <a:r>
              <a:rPr lang="en-US" sz="2200" dirty="0" err="1">
                <a:latin typeface="+mn-lt"/>
              </a:rPr>
              <a:t>Xã</a:t>
            </a:r>
            <a:r>
              <a:rPr lang="en-US" sz="2200" dirty="0">
                <a:latin typeface="+mn-lt"/>
              </a:rPr>
              <a:t> </a:t>
            </a:r>
            <a:r>
              <a:rPr lang="en-US" sz="2200" dirty="0" err="1">
                <a:latin typeface="+mn-lt"/>
              </a:rPr>
              <a:t>hội</a:t>
            </a:r>
            <a:r>
              <a:rPr lang="en-US" sz="2200" dirty="0">
                <a:latin typeface="+mn-lt"/>
              </a:rPr>
              <a:t> </a:t>
            </a:r>
            <a:r>
              <a:rPr lang="en-US" sz="2200" dirty="0" err="1">
                <a:latin typeface="+mn-lt"/>
              </a:rPr>
              <a:t>cấp</a:t>
            </a:r>
            <a:r>
              <a:rPr lang="en-US" sz="2200" dirty="0">
                <a:latin typeface="+mn-lt"/>
              </a:rPr>
              <a:t> </a:t>
            </a:r>
            <a:r>
              <a:rPr lang="en-US" sz="2200" dirty="0" err="1">
                <a:latin typeface="+mn-lt"/>
              </a:rPr>
              <a:t>phép</a:t>
            </a:r>
            <a:r>
              <a:rPr lang="en-US" sz="2200" dirty="0">
                <a:latin typeface="+mn-lt"/>
              </a:rPr>
              <a:t> </a:t>
            </a:r>
            <a:r>
              <a:rPr lang="en-US" sz="2200" dirty="0" err="1">
                <a:latin typeface="+mn-lt"/>
              </a:rPr>
              <a:t>đào</a:t>
            </a:r>
            <a:r>
              <a:rPr lang="en-US" sz="2200" dirty="0">
                <a:latin typeface="+mn-lt"/>
              </a:rPr>
              <a:t> </a:t>
            </a:r>
            <a:r>
              <a:rPr lang="en-US" sz="2200" dirty="0" err="1">
                <a:latin typeface="+mn-lt"/>
              </a:rPr>
              <a:t>tạo</a:t>
            </a:r>
            <a:r>
              <a:rPr lang="en-US" sz="2200" dirty="0">
                <a:latin typeface="+mn-lt"/>
              </a:rPr>
              <a:t> 26 </a:t>
            </a:r>
            <a:r>
              <a:rPr lang="en-US" sz="2200" dirty="0" err="1">
                <a:latin typeface="+mn-lt"/>
              </a:rPr>
              <a:t>ngành</a:t>
            </a:r>
            <a:r>
              <a:rPr lang="en-US" sz="2200" dirty="0">
                <a:latin typeface="+mn-lt"/>
              </a:rPr>
              <a:t> </a:t>
            </a:r>
            <a:r>
              <a:rPr lang="en-US" sz="2200" dirty="0" err="1">
                <a:latin typeface="+mn-lt"/>
              </a:rPr>
              <a:t>nghề</a:t>
            </a:r>
            <a:r>
              <a:rPr lang="en-US" sz="2200" dirty="0">
                <a:latin typeface="+mn-lt"/>
              </a:rPr>
              <a:t> </a:t>
            </a:r>
            <a:r>
              <a:rPr lang="en-US" sz="2200" dirty="0" err="1">
                <a:latin typeface="+mn-lt"/>
              </a:rPr>
              <a:t>trình</a:t>
            </a:r>
            <a:r>
              <a:rPr lang="en-US" sz="2200" dirty="0">
                <a:latin typeface="+mn-lt"/>
              </a:rPr>
              <a:t> </a:t>
            </a:r>
            <a:r>
              <a:rPr lang="en-US" sz="2200" dirty="0" err="1">
                <a:latin typeface="+mn-lt"/>
              </a:rPr>
              <a:t>độ</a:t>
            </a:r>
            <a:r>
              <a:rPr lang="en-US" sz="2200" dirty="0">
                <a:latin typeface="+mn-lt"/>
              </a:rPr>
              <a:t> </a:t>
            </a:r>
            <a:r>
              <a:rPr lang="en-US" sz="2200" dirty="0" err="1">
                <a:latin typeface="+mn-lt"/>
              </a:rPr>
              <a:t>trung</a:t>
            </a:r>
            <a:r>
              <a:rPr lang="en-US" sz="2200" dirty="0">
                <a:latin typeface="+mn-lt"/>
              </a:rPr>
              <a:t> </a:t>
            </a:r>
            <a:r>
              <a:rPr lang="en-US" sz="2200" dirty="0" err="1">
                <a:latin typeface="+mn-lt"/>
              </a:rPr>
              <a:t>cấp</a:t>
            </a:r>
            <a:r>
              <a:rPr lang="en-US" sz="2200" dirty="0">
                <a:latin typeface="+mn-lt"/>
              </a:rPr>
              <a:t>, 26 </a:t>
            </a:r>
            <a:r>
              <a:rPr lang="en-US" sz="2200" dirty="0" err="1">
                <a:latin typeface="+mn-lt"/>
              </a:rPr>
              <a:t>ngành</a:t>
            </a:r>
            <a:r>
              <a:rPr lang="en-US" sz="2200" dirty="0">
                <a:latin typeface="+mn-lt"/>
              </a:rPr>
              <a:t> </a:t>
            </a:r>
            <a:r>
              <a:rPr lang="en-US" sz="2200" dirty="0" err="1">
                <a:latin typeface="+mn-lt"/>
              </a:rPr>
              <a:t>nghề</a:t>
            </a:r>
            <a:r>
              <a:rPr lang="en-US" sz="2200" dirty="0">
                <a:latin typeface="+mn-lt"/>
              </a:rPr>
              <a:t> </a:t>
            </a:r>
            <a:r>
              <a:rPr lang="en-US" sz="2200" dirty="0" err="1">
                <a:latin typeface="+mn-lt"/>
              </a:rPr>
              <a:t>trình</a:t>
            </a:r>
            <a:r>
              <a:rPr lang="en-US" sz="2200" dirty="0">
                <a:latin typeface="+mn-lt"/>
              </a:rPr>
              <a:t> </a:t>
            </a:r>
            <a:r>
              <a:rPr lang="en-US" sz="2200" dirty="0" err="1">
                <a:latin typeface="+mn-lt"/>
              </a:rPr>
              <a:t>độ</a:t>
            </a:r>
            <a:r>
              <a:rPr lang="en-US" sz="2200" dirty="0">
                <a:latin typeface="+mn-lt"/>
              </a:rPr>
              <a:t> </a:t>
            </a:r>
            <a:r>
              <a:rPr lang="en-US" sz="2200" dirty="0" err="1">
                <a:latin typeface="+mn-lt"/>
              </a:rPr>
              <a:t>cao</a:t>
            </a:r>
            <a:r>
              <a:rPr lang="en-US" sz="2200" dirty="0">
                <a:latin typeface="+mn-lt"/>
              </a:rPr>
              <a:t> </a:t>
            </a:r>
            <a:r>
              <a:rPr lang="en-US" sz="2200" dirty="0" err="1" smtClean="0">
                <a:latin typeface="+mn-lt"/>
              </a:rPr>
              <a:t>đẳng</a:t>
            </a:r>
            <a:r>
              <a:rPr lang="en-US" sz="2200" dirty="0" smtClean="0">
                <a:latin typeface="+mn-lt"/>
              </a:rPr>
              <a:t>, </a:t>
            </a:r>
            <a:r>
              <a:rPr lang="en-US" sz="2200" dirty="0" err="1" smtClean="0">
                <a:latin typeface="+mn-lt"/>
              </a:rPr>
              <a:t>trong</a:t>
            </a:r>
            <a:r>
              <a:rPr lang="en-US" sz="2200" dirty="0" smtClean="0">
                <a:latin typeface="+mn-lt"/>
              </a:rPr>
              <a:t> </a:t>
            </a:r>
            <a:r>
              <a:rPr lang="en-US" sz="2200" dirty="0" err="1">
                <a:latin typeface="+mn-lt"/>
              </a:rPr>
              <a:t>đó</a:t>
            </a:r>
            <a:r>
              <a:rPr lang="en-US" sz="2200" dirty="0">
                <a:latin typeface="+mn-lt"/>
              </a:rPr>
              <a:t> </a:t>
            </a:r>
            <a:r>
              <a:rPr lang="en-US" sz="2200" dirty="0" err="1">
                <a:latin typeface="+mn-lt"/>
              </a:rPr>
              <a:t>có</a:t>
            </a:r>
            <a:r>
              <a:rPr lang="en-US" sz="2200" dirty="0">
                <a:latin typeface="+mn-lt"/>
              </a:rPr>
              <a:t> 07 </a:t>
            </a:r>
            <a:r>
              <a:rPr lang="en-US" sz="2200" dirty="0" err="1">
                <a:latin typeface="+mn-lt"/>
              </a:rPr>
              <a:t>nghề</a:t>
            </a:r>
            <a:r>
              <a:rPr lang="en-US" sz="2200" dirty="0">
                <a:latin typeface="+mn-lt"/>
              </a:rPr>
              <a:t> </a:t>
            </a:r>
            <a:r>
              <a:rPr lang="en-US" sz="2200" dirty="0" err="1" smtClean="0">
                <a:latin typeface="+mn-lt"/>
              </a:rPr>
              <a:t>trọng</a:t>
            </a:r>
            <a:r>
              <a:rPr lang="en-US" sz="2200" dirty="0" smtClean="0">
                <a:latin typeface="+mn-lt"/>
              </a:rPr>
              <a:t> </a:t>
            </a:r>
            <a:r>
              <a:rPr lang="en-US" sz="2200" dirty="0" err="1">
                <a:latin typeface="+mn-lt"/>
              </a:rPr>
              <a:t>điểm</a:t>
            </a:r>
            <a:r>
              <a:rPr lang="en-US" sz="2200" dirty="0">
                <a:latin typeface="+mn-lt"/>
              </a:rPr>
              <a:t> </a:t>
            </a:r>
            <a:r>
              <a:rPr lang="en-US" sz="2200" dirty="0" err="1">
                <a:latin typeface="+mn-lt"/>
              </a:rPr>
              <a:t>với</a:t>
            </a:r>
            <a:r>
              <a:rPr lang="en-US" sz="2200" dirty="0">
                <a:latin typeface="+mn-lt"/>
              </a:rPr>
              <a:t> </a:t>
            </a:r>
            <a:r>
              <a:rPr lang="en-US" sz="2200" dirty="0" err="1">
                <a:latin typeface="+mn-lt"/>
              </a:rPr>
              <a:t>các</a:t>
            </a:r>
            <a:r>
              <a:rPr lang="en-US" sz="2200" dirty="0">
                <a:latin typeface="+mn-lt"/>
              </a:rPr>
              <a:t> </a:t>
            </a:r>
            <a:r>
              <a:rPr lang="en-US" sz="2200" dirty="0" err="1">
                <a:latin typeface="+mn-lt"/>
              </a:rPr>
              <a:t>cấp</a:t>
            </a:r>
            <a:r>
              <a:rPr lang="en-US" sz="2200" dirty="0">
                <a:latin typeface="+mn-lt"/>
              </a:rPr>
              <a:t> </a:t>
            </a:r>
            <a:r>
              <a:rPr lang="en-US" sz="2200" dirty="0" err="1">
                <a:latin typeface="+mn-lt"/>
              </a:rPr>
              <a:t>độ</a:t>
            </a:r>
            <a:r>
              <a:rPr lang="en-US" sz="2200" dirty="0">
                <a:latin typeface="+mn-lt"/>
              </a:rPr>
              <a:t>: 02 </a:t>
            </a:r>
            <a:r>
              <a:rPr lang="en-US" sz="2200" dirty="0" err="1">
                <a:latin typeface="+mn-lt"/>
              </a:rPr>
              <a:t>nghề</a:t>
            </a:r>
            <a:r>
              <a:rPr lang="en-US" sz="2200" dirty="0">
                <a:latin typeface="+mn-lt"/>
              </a:rPr>
              <a:t> </a:t>
            </a:r>
            <a:r>
              <a:rPr lang="en-US" sz="2200" dirty="0" err="1">
                <a:latin typeface="+mn-lt"/>
              </a:rPr>
              <a:t>trọng</a:t>
            </a:r>
            <a:r>
              <a:rPr lang="en-US" sz="2200" dirty="0">
                <a:latin typeface="+mn-lt"/>
              </a:rPr>
              <a:t> </a:t>
            </a:r>
            <a:r>
              <a:rPr lang="en-US" sz="2200" dirty="0" err="1">
                <a:latin typeface="+mn-lt"/>
              </a:rPr>
              <a:t>điểm</a:t>
            </a:r>
            <a:r>
              <a:rPr lang="en-US" sz="2200" dirty="0">
                <a:latin typeface="+mn-lt"/>
              </a:rPr>
              <a:t> </a:t>
            </a:r>
            <a:r>
              <a:rPr lang="en-US" sz="2200" dirty="0" err="1">
                <a:latin typeface="+mn-lt"/>
              </a:rPr>
              <a:t>cấp</a:t>
            </a:r>
            <a:r>
              <a:rPr lang="en-US" sz="2200" dirty="0">
                <a:latin typeface="+mn-lt"/>
              </a:rPr>
              <a:t> </a:t>
            </a:r>
            <a:r>
              <a:rPr lang="en-US" sz="2200" dirty="0" err="1">
                <a:latin typeface="+mn-lt"/>
              </a:rPr>
              <a:t>độ</a:t>
            </a:r>
            <a:r>
              <a:rPr lang="en-US" sz="2200" dirty="0">
                <a:latin typeface="+mn-lt"/>
              </a:rPr>
              <a:t> </a:t>
            </a:r>
            <a:r>
              <a:rPr lang="en-US" sz="2200" dirty="0" err="1">
                <a:latin typeface="+mn-lt"/>
              </a:rPr>
              <a:t>quốc</a:t>
            </a:r>
            <a:r>
              <a:rPr lang="en-US" sz="2200" dirty="0">
                <a:latin typeface="+mn-lt"/>
              </a:rPr>
              <a:t> </a:t>
            </a:r>
            <a:r>
              <a:rPr lang="en-US" sz="2200" dirty="0" err="1">
                <a:latin typeface="+mn-lt"/>
              </a:rPr>
              <a:t>tế</a:t>
            </a:r>
            <a:r>
              <a:rPr lang="en-US" sz="2200" dirty="0">
                <a:latin typeface="+mn-lt"/>
              </a:rPr>
              <a:t> (</a:t>
            </a:r>
            <a:r>
              <a:rPr lang="en-US" sz="2200" dirty="0" err="1">
                <a:latin typeface="+mn-lt"/>
              </a:rPr>
              <a:t>Công</a:t>
            </a:r>
            <a:r>
              <a:rPr lang="en-US" sz="2200" dirty="0">
                <a:latin typeface="+mn-lt"/>
              </a:rPr>
              <a:t> </a:t>
            </a:r>
            <a:r>
              <a:rPr lang="en-US" sz="2200" dirty="0" err="1">
                <a:latin typeface="+mn-lt"/>
              </a:rPr>
              <a:t>nghệ</a:t>
            </a:r>
            <a:r>
              <a:rPr lang="en-US" sz="2200" dirty="0">
                <a:latin typeface="+mn-lt"/>
              </a:rPr>
              <a:t> Ô </a:t>
            </a:r>
            <a:r>
              <a:rPr lang="en-US" sz="2200" dirty="0" err="1">
                <a:latin typeface="+mn-lt"/>
              </a:rPr>
              <a:t>tô</a:t>
            </a:r>
            <a:r>
              <a:rPr lang="en-US" sz="2200" dirty="0">
                <a:latin typeface="+mn-lt"/>
              </a:rPr>
              <a:t>, </a:t>
            </a:r>
            <a:r>
              <a:rPr lang="en-US" sz="2200" dirty="0" err="1">
                <a:latin typeface="+mn-lt"/>
              </a:rPr>
              <a:t>Cơ</a:t>
            </a:r>
            <a:r>
              <a:rPr lang="en-US" sz="2200" dirty="0">
                <a:latin typeface="+mn-lt"/>
              </a:rPr>
              <a:t> </a:t>
            </a:r>
            <a:r>
              <a:rPr lang="en-US" sz="2200" dirty="0" err="1">
                <a:latin typeface="+mn-lt"/>
              </a:rPr>
              <a:t>khí</a:t>
            </a:r>
            <a:r>
              <a:rPr lang="en-US" sz="2200" dirty="0">
                <a:latin typeface="+mn-lt"/>
              </a:rPr>
              <a:t> </a:t>
            </a:r>
            <a:r>
              <a:rPr lang="en-US" sz="2200" dirty="0" err="1">
                <a:latin typeface="+mn-lt"/>
              </a:rPr>
              <a:t>chế</a:t>
            </a:r>
            <a:r>
              <a:rPr lang="en-US" sz="2200" dirty="0">
                <a:latin typeface="+mn-lt"/>
              </a:rPr>
              <a:t> </a:t>
            </a:r>
            <a:r>
              <a:rPr lang="en-US" sz="2200" dirty="0" err="1">
                <a:latin typeface="+mn-lt"/>
              </a:rPr>
              <a:t>tạo</a:t>
            </a:r>
            <a:r>
              <a:rPr lang="en-US" sz="2200" dirty="0">
                <a:latin typeface="+mn-lt"/>
              </a:rPr>
              <a:t>), 02 </a:t>
            </a:r>
            <a:r>
              <a:rPr lang="en-US" sz="2200" dirty="0" err="1">
                <a:latin typeface="+mn-lt"/>
              </a:rPr>
              <a:t>nghề</a:t>
            </a:r>
            <a:r>
              <a:rPr lang="en-US" sz="2200" dirty="0">
                <a:latin typeface="+mn-lt"/>
              </a:rPr>
              <a:t> </a:t>
            </a:r>
            <a:r>
              <a:rPr lang="en-US" sz="2200" dirty="0" err="1">
                <a:latin typeface="+mn-lt"/>
              </a:rPr>
              <a:t>trọng</a:t>
            </a:r>
            <a:r>
              <a:rPr lang="en-US" sz="2200" dirty="0">
                <a:latin typeface="+mn-lt"/>
              </a:rPr>
              <a:t> </a:t>
            </a:r>
            <a:r>
              <a:rPr lang="en-US" sz="2200" dirty="0" err="1">
                <a:latin typeface="+mn-lt"/>
              </a:rPr>
              <a:t>điểm</a:t>
            </a:r>
            <a:r>
              <a:rPr lang="en-US" sz="2200" dirty="0">
                <a:latin typeface="+mn-lt"/>
              </a:rPr>
              <a:t> </a:t>
            </a:r>
            <a:r>
              <a:rPr lang="en-US" sz="2200" dirty="0" err="1">
                <a:latin typeface="+mn-lt"/>
              </a:rPr>
              <a:t>cấp</a:t>
            </a:r>
            <a:r>
              <a:rPr lang="en-US" sz="2200" dirty="0">
                <a:latin typeface="+mn-lt"/>
              </a:rPr>
              <a:t> </a:t>
            </a:r>
            <a:r>
              <a:rPr lang="en-US" sz="2200" dirty="0" err="1">
                <a:latin typeface="+mn-lt"/>
              </a:rPr>
              <a:t>độ</a:t>
            </a:r>
            <a:r>
              <a:rPr lang="en-US" sz="2200" dirty="0">
                <a:latin typeface="+mn-lt"/>
              </a:rPr>
              <a:t> </a:t>
            </a:r>
            <a:r>
              <a:rPr lang="en-US" sz="2200" dirty="0" err="1">
                <a:latin typeface="+mn-lt"/>
              </a:rPr>
              <a:t>khu</a:t>
            </a:r>
            <a:r>
              <a:rPr lang="en-US" sz="2200" dirty="0">
                <a:latin typeface="+mn-lt"/>
              </a:rPr>
              <a:t> </a:t>
            </a:r>
            <a:r>
              <a:rPr lang="en-US" sz="2200" dirty="0" err="1">
                <a:latin typeface="+mn-lt"/>
              </a:rPr>
              <a:t>vực</a:t>
            </a:r>
            <a:r>
              <a:rPr lang="en-US" sz="2200" dirty="0">
                <a:latin typeface="+mn-lt"/>
              </a:rPr>
              <a:t> (</a:t>
            </a:r>
            <a:r>
              <a:rPr lang="en-US" sz="2200" dirty="0" err="1">
                <a:latin typeface="+mn-lt"/>
              </a:rPr>
              <a:t>Điện</a:t>
            </a:r>
            <a:r>
              <a:rPr lang="en-US" sz="2200" dirty="0">
                <a:latin typeface="+mn-lt"/>
              </a:rPr>
              <a:t> </a:t>
            </a:r>
            <a:r>
              <a:rPr lang="en-US" sz="2200" dirty="0" err="1">
                <a:latin typeface="+mn-lt"/>
              </a:rPr>
              <a:t>công</a:t>
            </a:r>
            <a:r>
              <a:rPr lang="en-US" sz="2200" dirty="0">
                <a:latin typeface="+mn-lt"/>
              </a:rPr>
              <a:t> </a:t>
            </a:r>
            <a:r>
              <a:rPr lang="en-US" sz="2200" dirty="0" err="1">
                <a:latin typeface="+mn-lt"/>
              </a:rPr>
              <a:t>nghiệp</a:t>
            </a:r>
            <a:r>
              <a:rPr lang="en-US" sz="2200" dirty="0">
                <a:latin typeface="+mn-lt"/>
              </a:rPr>
              <a:t>, </a:t>
            </a:r>
            <a:r>
              <a:rPr lang="en-US" sz="2200" dirty="0" err="1">
                <a:latin typeface="+mn-lt"/>
              </a:rPr>
              <a:t>Cơ</a:t>
            </a:r>
            <a:r>
              <a:rPr lang="en-US" sz="2200" dirty="0">
                <a:latin typeface="+mn-lt"/>
              </a:rPr>
              <a:t> </a:t>
            </a:r>
            <a:r>
              <a:rPr lang="en-US" sz="2200" dirty="0" err="1">
                <a:latin typeface="+mn-lt"/>
              </a:rPr>
              <a:t>điện</a:t>
            </a:r>
            <a:r>
              <a:rPr lang="en-US" sz="2200" dirty="0">
                <a:latin typeface="+mn-lt"/>
              </a:rPr>
              <a:t> </a:t>
            </a:r>
            <a:r>
              <a:rPr lang="en-US" sz="2200" dirty="0" err="1">
                <a:latin typeface="+mn-lt"/>
              </a:rPr>
              <a:t>tử</a:t>
            </a:r>
            <a:r>
              <a:rPr lang="en-US" sz="2200" dirty="0">
                <a:latin typeface="+mn-lt"/>
              </a:rPr>
              <a:t>) </a:t>
            </a:r>
            <a:r>
              <a:rPr lang="en-US" sz="2200" dirty="0" err="1">
                <a:latin typeface="+mn-lt"/>
              </a:rPr>
              <a:t>và</a:t>
            </a:r>
            <a:r>
              <a:rPr lang="en-US" sz="2200" dirty="0">
                <a:latin typeface="+mn-lt"/>
              </a:rPr>
              <a:t> 03 </a:t>
            </a:r>
            <a:r>
              <a:rPr lang="en-US" sz="2200" dirty="0" err="1">
                <a:latin typeface="+mn-lt"/>
              </a:rPr>
              <a:t>nghề</a:t>
            </a:r>
            <a:r>
              <a:rPr lang="en-US" sz="2200" dirty="0">
                <a:latin typeface="+mn-lt"/>
              </a:rPr>
              <a:t> </a:t>
            </a:r>
            <a:r>
              <a:rPr lang="en-US" sz="2200" dirty="0" err="1">
                <a:latin typeface="+mn-lt"/>
              </a:rPr>
              <a:t>cấp</a:t>
            </a:r>
            <a:r>
              <a:rPr lang="en-US" sz="2200" dirty="0">
                <a:latin typeface="+mn-lt"/>
              </a:rPr>
              <a:t> </a:t>
            </a:r>
            <a:r>
              <a:rPr lang="en-US" sz="2200" dirty="0" err="1">
                <a:latin typeface="+mn-lt"/>
              </a:rPr>
              <a:t>độ</a:t>
            </a:r>
            <a:r>
              <a:rPr lang="en-US" sz="2200" dirty="0">
                <a:latin typeface="+mn-lt"/>
              </a:rPr>
              <a:t> </a:t>
            </a:r>
            <a:r>
              <a:rPr lang="en-US" sz="2200" dirty="0" err="1">
                <a:latin typeface="+mn-lt"/>
              </a:rPr>
              <a:t>quốc</a:t>
            </a:r>
            <a:r>
              <a:rPr lang="en-US" sz="2200" dirty="0">
                <a:latin typeface="+mn-lt"/>
              </a:rPr>
              <a:t> </a:t>
            </a:r>
            <a:r>
              <a:rPr lang="en-US" sz="2200" dirty="0" err="1">
                <a:latin typeface="+mn-lt"/>
              </a:rPr>
              <a:t>gia</a:t>
            </a:r>
            <a:r>
              <a:rPr lang="en-US" sz="2200" dirty="0">
                <a:latin typeface="+mn-lt"/>
              </a:rPr>
              <a:t> (</a:t>
            </a:r>
            <a:r>
              <a:rPr lang="en-US" sz="2200" dirty="0" err="1">
                <a:latin typeface="+mn-lt"/>
              </a:rPr>
              <a:t>Quản</a:t>
            </a:r>
            <a:r>
              <a:rPr lang="en-US" sz="2200" dirty="0">
                <a:latin typeface="+mn-lt"/>
              </a:rPr>
              <a:t> </a:t>
            </a:r>
            <a:r>
              <a:rPr lang="en-US" sz="2200" dirty="0" err="1">
                <a:latin typeface="+mn-lt"/>
              </a:rPr>
              <a:t>trị</a:t>
            </a:r>
            <a:r>
              <a:rPr lang="en-US" sz="2200" dirty="0">
                <a:latin typeface="+mn-lt"/>
              </a:rPr>
              <a:t> </a:t>
            </a:r>
            <a:r>
              <a:rPr lang="en-US" sz="2200" dirty="0" err="1">
                <a:latin typeface="+mn-lt"/>
              </a:rPr>
              <a:t>mạng</a:t>
            </a:r>
            <a:r>
              <a:rPr lang="en-US" sz="2200" dirty="0">
                <a:latin typeface="+mn-lt"/>
              </a:rPr>
              <a:t> </a:t>
            </a:r>
            <a:r>
              <a:rPr lang="en-US" sz="2200" dirty="0" err="1">
                <a:latin typeface="+mn-lt"/>
              </a:rPr>
              <a:t>máy</a:t>
            </a:r>
            <a:r>
              <a:rPr lang="en-US" sz="2200" dirty="0">
                <a:latin typeface="+mn-lt"/>
              </a:rPr>
              <a:t> </a:t>
            </a:r>
            <a:r>
              <a:rPr lang="en-US" sz="2200" dirty="0" err="1">
                <a:latin typeface="+mn-lt"/>
              </a:rPr>
              <a:t>tính</a:t>
            </a:r>
            <a:r>
              <a:rPr lang="en-US" sz="2200" dirty="0">
                <a:latin typeface="+mn-lt"/>
              </a:rPr>
              <a:t>; </a:t>
            </a:r>
            <a:r>
              <a:rPr lang="en-US" sz="2200" dirty="0" err="1">
                <a:latin typeface="+mn-lt"/>
              </a:rPr>
              <a:t>Công</a:t>
            </a:r>
            <a:r>
              <a:rPr lang="en-US" sz="2200" dirty="0">
                <a:latin typeface="+mn-lt"/>
              </a:rPr>
              <a:t> </a:t>
            </a:r>
            <a:r>
              <a:rPr lang="en-US" sz="2200" dirty="0" err="1">
                <a:latin typeface="+mn-lt"/>
              </a:rPr>
              <a:t>nghệ</a:t>
            </a:r>
            <a:r>
              <a:rPr lang="en-US" sz="2200" dirty="0">
                <a:latin typeface="+mn-lt"/>
              </a:rPr>
              <a:t> </a:t>
            </a:r>
            <a:r>
              <a:rPr lang="en-US" sz="2200" dirty="0" err="1">
                <a:latin typeface="+mn-lt"/>
              </a:rPr>
              <a:t>kỹ</a:t>
            </a:r>
            <a:r>
              <a:rPr lang="en-US" sz="2200" dirty="0">
                <a:latin typeface="+mn-lt"/>
              </a:rPr>
              <a:t> </a:t>
            </a:r>
            <a:r>
              <a:rPr lang="en-US" sz="2200" dirty="0" err="1">
                <a:latin typeface="+mn-lt"/>
              </a:rPr>
              <a:t>thuật</a:t>
            </a:r>
            <a:r>
              <a:rPr lang="en-US" sz="2200" dirty="0">
                <a:latin typeface="+mn-lt"/>
              </a:rPr>
              <a:t> </a:t>
            </a:r>
            <a:r>
              <a:rPr lang="en-US" sz="2200" dirty="0" err="1">
                <a:latin typeface="+mn-lt"/>
              </a:rPr>
              <a:t>Điện</a:t>
            </a:r>
            <a:r>
              <a:rPr lang="en-US" sz="2200" dirty="0">
                <a:latin typeface="+mn-lt"/>
              </a:rPr>
              <a:t>, </a:t>
            </a:r>
            <a:r>
              <a:rPr lang="en-US" sz="2200" dirty="0" err="1">
                <a:latin typeface="+mn-lt"/>
              </a:rPr>
              <a:t>Điện</a:t>
            </a:r>
            <a:r>
              <a:rPr lang="en-US" sz="2200" dirty="0">
                <a:latin typeface="+mn-lt"/>
              </a:rPr>
              <a:t> </a:t>
            </a:r>
            <a:r>
              <a:rPr lang="en-US" sz="2200" dirty="0" err="1">
                <a:latin typeface="+mn-lt"/>
              </a:rPr>
              <a:t>tử</a:t>
            </a:r>
            <a:r>
              <a:rPr lang="en-US" sz="2200" dirty="0">
                <a:latin typeface="+mn-lt"/>
              </a:rPr>
              <a:t> </a:t>
            </a:r>
            <a:r>
              <a:rPr lang="en-US" sz="2200" dirty="0" err="1">
                <a:latin typeface="+mn-lt"/>
              </a:rPr>
              <a:t>và</a:t>
            </a:r>
            <a:r>
              <a:rPr lang="en-US" sz="2200" dirty="0">
                <a:latin typeface="+mn-lt"/>
              </a:rPr>
              <a:t> </a:t>
            </a:r>
            <a:r>
              <a:rPr lang="en-US" sz="2200" dirty="0" err="1">
                <a:latin typeface="+mn-lt"/>
              </a:rPr>
              <a:t>Công</a:t>
            </a:r>
            <a:r>
              <a:rPr lang="en-US" sz="2200" dirty="0">
                <a:latin typeface="+mn-lt"/>
              </a:rPr>
              <a:t> </a:t>
            </a:r>
            <a:r>
              <a:rPr lang="en-US" sz="2200" dirty="0" err="1">
                <a:latin typeface="+mn-lt"/>
              </a:rPr>
              <a:t>nghệ</a:t>
            </a:r>
            <a:r>
              <a:rPr lang="en-US" sz="2200" dirty="0">
                <a:latin typeface="+mn-lt"/>
              </a:rPr>
              <a:t> </a:t>
            </a:r>
            <a:r>
              <a:rPr lang="en-US" sz="2200" dirty="0" err="1">
                <a:latin typeface="+mn-lt"/>
              </a:rPr>
              <a:t>kỹ</a:t>
            </a:r>
            <a:r>
              <a:rPr lang="en-US" sz="2200" dirty="0">
                <a:latin typeface="+mn-lt"/>
              </a:rPr>
              <a:t> </a:t>
            </a:r>
            <a:r>
              <a:rPr lang="en-US" sz="2200" dirty="0" err="1">
                <a:latin typeface="+mn-lt"/>
              </a:rPr>
              <a:t>thuật</a:t>
            </a:r>
            <a:r>
              <a:rPr lang="en-US" sz="2200" dirty="0">
                <a:latin typeface="+mn-lt"/>
              </a:rPr>
              <a:t> </a:t>
            </a:r>
            <a:r>
              <a:rPr lang="en-US" sz="2200" dirty="0" err="1">
                <a:latin typeface="+mn-lt"/>
              </a:rPr>
              <a:t>cơ</a:t>
            </a:r>
            <a:r>
              <a:rPr lang="en-US" sz="2200" dirty="0">
                <a:latin typeface="+mn-lt"/>
              </a:rPr>
              <a:t> </a:t>
            </a:r>
            <a:r>
              <a:rPr lang="en-US" sz="2200" dirty="0" err="1">
                <a:latin typeface="+mn-lt"/>
              </a:rPr>
              <a:t>khí</a:t>
            </a:r>
            <a:r>
              <a:rPr lang="en-US" sz="2200" dirty="0">
                <a:latin typeface="+mn-lt"/>
              </a:rPr>
              <a:t>).</a:t>
            </a:r>
          </a:p>
          <a:p>
            <a:pPr lvl="0" algn="just"/>
            <a:r>
              <a:rPr lang="en-US" sz="2200" dirty="0" smtClean="0">
                <a:latin typeface="+mn-lt"/>
              </a:rPr>
              <a:t>	- </a:t>
            </a:r>
            <a:r>
              <a:rPr lang="en-US" sz="2200" dirty="0" err="1" smtClean="0">
                <a:latin typeface="+mn-lt"/>
              </a:rPr>
              <a:t>Đăng</a:t>
            </a:r>
            <a:r>
              <a:rPr lang="en-US" sz="2200" dirty="0" smtClean="0">
                <a:latin typeface="+mn-lt"/>
              </a:rPr>
              <a:t> </a:t>
            </a:r>
            <a:r>
              <a:rPr lang="en-US" sz="2200" dirty="0" err="1">
                <a:latin typeface="+mn-lt"/>
              </a:rPr>
              <a:t>ký</a:t>
            </a:r>
            <a:r>
              <a:rPr lang="en-US" sz="2200" dirty="0">
                <a:latin typeface="+mn-lt"/>
              </a:rPr>
              <a:t> </a:t>
            </a:r>
            <a:r>
              <a:rPr lang="en-US" sz="2200" dirty="0" err="1">
                <a:latin typeface="+mn-lt"/>
              </a:rPr>
              <a:t>bổ</a:t>
            </a:r>
            <a:r>
              <a:rPr lang="en-US" sz="2200" dirty="0">
                <a:latin typeface="+mn-lt"/>
              </a:rPr>
              <a:t> sung </a:t>
            </a:r>
            <a:r>
              <a:rPr lang="en-US" sz="2200" dirty="0" err="1">
                <a:latin typeface="+mn-lt"/>
              </a:rPr>
              <a:t>mở</a:t>
            </a:r>
            <a:r>
              <a:rPr lang="en-US" sz="2200" dirty="0">
                <a:latin typeface="+mn-lt"/>
              </a:rPr>
              <a:t> 08 </a:t>
            </a:r>
            <a:r>
              <a:rPr lang="en-US" sz="2200" dirty="0" err="1">
                <a:latin typeface="+mn-lt"/>
              </a:rPr>
              <a:t>nghề</a:t>
            </a:r>
            <a:r>
              <a:rPr lang="en-US" sz="2200" dirty="0">
                <a:latin typeface="+mn-lt"/>
              </a:rPr>
              <a:t> </a:t>
            </a:r>
            <a:r>
              <a:rPr lang="en-US" sz="2200" dirty="0" err="1" smtClean="0">
                <a:latin typeface="+mn-lt"/>
              </a:rPr>
              <a:t>mới</a:t>
            </a:r>
            <a:r>
              <a:rPr lang="en-US" sz="2200" dirty="0" smtClean="0">
                <a:latin typeface="+mn-lt"/>
              </a:rPr>
              <a:t>: </a:t>
            </a:r>
            <a:r>
              <a:rPr lang="en-US" sz="2200" dirty="0" err="1">
                <a:latin typeface="+mn-lt"/>
              </a:rPr>
              <a:t>Kỹ</a:t>
            </a:r>
            <a:r>
              <a:rPr lang="en-US" sz="2200" dirty="0">
                <a:latin typeface="+mn-lt"/>
              </a:rPr>
              <a:t> </a:t>
            </a:r>
            <a:r>
              <a:rPr lang="en-US" sz="2200" dirty="0" err="1">
                <a:latin typeface="+mn-lt"/>
              </a:rPr>
              <a:t>thuật</a:t>
            </a:r>
            <a:r>
              <a:rPr lang="en-US" sz="2200" dirty="0">
                <a:latin typeface="+mn-lt"/>
              </a:rPr>
              <a:t> </a:t>
            </a:r>
            <a:r>
              <a:rPr lang="en-US" sz="2200" dirty="0" err="1">
                <a:latin typeface="+mn-lt"/>
              </a:rPr>
              <a:t>máy</a:t>
            </a:r>
            <a:r>
              <a:rPr lang="en-US" sz="2200" dirty="0">
                <a:latin typeface="+mn-lt"/>
              </a:rPr>
              <a:t> </a:t>
            </a:r>
            <a:r>
              <a:rPr lang="en-US" sz="2200" dirty="0" err="1">
                <a:latin typeface="+mn-lt"/>
              </a:rPr>
              <a:t>lạnh</a:t>
            </a:r>
            <a:r>
              <a:rPr lang="en-US" sz="2200" dirty="0">
                <a:latin typeface="+mn-lt"/>
              </a:rPr>
              <a:t> </a:t>
            </a:r>
            <a:r>
              <a:rPr lang="en-US" sz="2200" dirty="0" err="1">
                <a:latin typeface="+mn-lt"/>
              </a:rPr>
              <a:t>và</a:t>
            </a:r>
            <a:r>
              <a:rPr lang="en-US" sz="2200" dirty="0">
                <a:latin typeface="+mn-lt"/>
              </a:rPr>
              <a:t> </a:t>
            </a:r>
            <a:r>
              <a:rPr lang="en-US" sz="2200" dirty="0" err="1">
                <a:latin typeface="+mn-lt"/>
              </a:rPr>
              <a:t>điều</a:t>
            </a:r>
            <a:r>
              <a:rPr lang="en-US" sz="2200" dirty="0">
                <a:latin typeface="+mn-lt"/>
              </a:rPr>
              <a:t> </a:t>
            </a:r>
            <a:r>
              <a:rPr lang="en-US" sz="2200" dirty="0" err="1">
                <a:latin typeface="+mn-lt"/>
              </a:rPr>
              <a:t>hòa</a:t>
            </a:r>
            <a:r>
              <a:rPr lang="en-US" sz="2200" dirty="0">
                <a:latin typeface="+mn-lt"/>
              </a:rPr>
              <a:t> </a:t>
            </a:r>
            <a:r>
              <a:rPr lang="en-US" sz="2200" dirty="0" err="1">
                <a:latin typeface="+mn-lt"/>
              </a:rPr>
              <a:t>không</a:t>
            </a:r>
            <a:r>
              <a:rPr lang="en-US" sz="2200" dirty="0">
                <a:latin typeface="+mn-lt"/>
              </a:rPr>
              <a:t> </a:t>
            </a:r>
            <a:r>
              <a:rPr lang="en-US" sz="2200" dirty="0" err="1">
                <a:latin typeface="+mn-lt"/>
              </a:rPr>
              <a:t>khí</a:t>
            </a:r>
            <a:r>
              <a:rPr lang="en-US" sz="2200" dirty="0">
                <a:latin typeface="+mn-lt"/>
              </a:rPr>
              <a:t>; </a:t>
            </a:r>
            <a:r>
              <a:rPr lang="en-US" sz="2200" dirty="0" err="1">
                <a:latin typeface="+mn-lt"/>
              </a:rPr>
              <a:t>Vận</a:t>
            </a:r>
            <a:r>
              <a:rPr lang="en-US" sz="2200" dirty="0">
                <a:latin typeface="+mn-lt"/>
              </a:rPr>
              <a:t> </a:t>
            </a:r>
            <a:r>
              <a:rPr lang="en-US" sz="2200" dirty="0" err="1">
                <a:latin typeface="+mn-lt"/>
              </a:rPr>
              <a:t>hành</a:t>
            </a:r>
            <a:r>
              <a:rPr lang="en-US" sz="2200" dirty="0">
                <a:latin typeface="+mn-lt"/>
              </a:rPr>
              <a:t>, </a:t>
            </a:r>
            <a:r>
              <a:rPr lang="en-US" sz="2200" dirty="0" err="1">
                <a:latin typeface="+mn-lt"/>
              </a:rPr>
              <a:t>sửa</a:t>
            </a:r>
            <a:r>
              <a:rPr lang="en-US" sz="2200" dirty="0">
                <a:latin typeface="+mn-lt"/>
              </a:rPr>
              <a:t> </a:t>
            </a:r>
            <a:r>
              <a:rPr lang="en-US" sz="2200" dirty="0" err="1">
                <a:latin typeface="+mn-lt"/>
              </a:rPr>
              <a:t>chữa</a:t>
            </a:r>
            <a:r>
              <a:rPr lang="en-US" sz="2200" dirty="0">
                <a:latin typeface="+mn-lt"/>
              </a:rPr>
              <a:t> </a:t>
            </a:r>
            <a:r>
              <a:rPr lang="en-US" sz="2200" dirty="0" err="1">
                <a:latin typeface="+mn-lt"/>
              </a:rPr>
              <a:t>thiết</a:t>
            </a:r>
            <a:r>
              <a:rPr lang="en-US" sz="2200" dirty="0">
                <a:latin typeface="+mn-lt"/>
              </a:rPr>
              <a:t> </a:t>
            </a:r>
            <a:r>
              <a:rPr lang="en-US" sz="2200" dirty="0" err="1">
                <a:latin typeface="+mn-lt"/>
              </a:rPr>
              <a:t>bị</a:t>
            </a:r>
            <a:r>
              <a:rPr lang="en-US" sz="2200" dirty="0">
                <a:latin typeface="+mn-lt"/>
              </a:rPr>
              <a:t> </a:t>
            </a:r>
            <a:r>
              <a:rPr lang="en-US" sz="2200" dirty="0" err="1">
                <a:latin typeface="+mn-lt"/>
              </a:rPr>
              <a:t>lạnh</a:t>
            </a:r>
            <a:r>
              <a:rPr lang="en-US" sz="2200" dirty="0">
                <a:latin typeface="+mn-lt"/>
              </a:rPr>
              <a:t>, </a:t>
            </a:r>
            <a:r>
              <a:rPr lang="en-US" sz="2200" dirty="0" err="1">
                <a:latin typeface="+mn-lt"/>
              </a:rPr>
              <a:t>Kỹ</a:t>
            </a:r>
            <a:r>
              <a:rPr lang="en-US" sz="2200" dirty="0">
                <a:latin typeface="+mn-lt"/>
              </a:rPr>
              <a:t> </a:t>
            </a:r>
            <a:r>
              <a:rPr lang="en-US" sz="2200" dirty="0" err="1">
                <a:latin typeface="+mn-lt"/>
              </a:rPr>
              <a:t>thuật</a:t>
            </a:r>
            <a:r>
              <a:rPr lang="en-US" sz="2200" dirty="0">
                <a:latin typeface="+mn-lt"/>
              </a:rPr>
              <a:t> </a:t>
            </a:r>
            <a:r>
              <a:rPr lang="en-US" sz="2200" dirty="0" err="1">
                <a:latin typeface="+mn-lt"/>
              </a:rPr>
              <a:t>xây</a:t>
            </a:r>
            <a:r>
              <a:rPr lang="en-US" sz="2200" dirty="0">
                <a:latin typeface="+mn-lt"/>
              </a:rPr>
              <a:t> </a:t>
            </a:r>
            <a:r>
              <a:rPr lang="en-US" sz="2200" dirty="0" err="1">
                <a:latin typeface="+mn-lt"/>
              </a:rPr>
              <a:t>dựng</a:t>
            </a:r>
            <a:r>
              <a:rPr lang="en-US" sz="2200" dirty="0">
                <a:latin typeface="+mn-lt"/>
              </a:rPr>
              <a:t>, Logistic, </a:t>
            </a:r>
            <a:r>
              <a:rPr lang="en-US" sz="2200" dirty="0" err="1">
                <a:latin typeface="+mn-lt"/>
              </a:rPr>
              <a:t>Thương</a:t>
            </a:r>
            <a:r>
              <a:rPr lang="en-US" sz="2200" dirty="0">
                <a:latin typeface="+mn-lt"/>
              </a:rPr>
              <a:t> </a:t>
            </a:r>
            <a:r>
              <a:rPr lang="en-US" sz="2200" dirty="0" err="1">
                <a:latin typeface="+mn-lt"/>
              </a:rPr>
              <a:t>mại</a:t>
            </a:r>
            <a:r>
              <a:rPr lang="en-US" sz="2200" dirty="0">
                <a:latin typeface="+mn-lt"/>
              </a:rPr>
              <a:t> </a:t>
            </a:r>
            <a:r>
              <a:rPr lang="en-US" sz="2200" dirty="0" err="1">
                <a:latin typeface="+mn-lt"/>
              </a:rPr>
              <a:t>điện</a:t>
            </a:r>
            <a:r>
              <a:rPr lang="en-US" sz="2200" dirty="0">
                <a:latin typeface="+mn-lt"/>
              </a:rPr>
              <a:t> </a:t>
            </a:r>
            <a:r>
              <a:rPr lang="en-US" sz="2200" dirty="0" err="1">
                <a:latin typeface="+mn-lt"/>
              </a:rPr>
              <a:t>tử</a:t>
            </a:r>
            <a:r>
              <a:rPr lang="en-US" sz="2200" dirty="0">
                <a:latin typeface="+mn-lt"/>
              </a:rPr>
              <a:t>, </a:t>
            </a:r>
            <a:r>
              <a:rPr lang="en-US" sz="2200" dirty="0" err="1">
                <a:latin typeface="+mn-lt"/>
              </a:rPr>
              <a:t>Cơ</a:t>
            </a:r>
            <a:r>
              <a:rPr lang="en-US" sz="2200" dirty="0">
                <a:latin typeface="+mn-lt"/>
              </a:rPr>
              <a:t> </a:t>
            </a:r>
            <a:r>
              <a:rPr lang="en-US" sz="2200" dirty="0" err="1">
                <a:latin typeface="+mn-lt"/>
              </a:rPr>
              <a:t>khí</a:t>
            </a:r>
            <a:r>
              <a:rPr lang="en-US" sz="2200" dirty="0">
                <a:latin typeface="+mn-lt"/>
              </a:rPr>
              <a:t> </a:t>
            </a:r>
            <a:r>
              <a:rPr lang="en-US" sz="2200" dirty="0" err="1">
                <a:latin typeface="+mn-lt"/>
              </a:rPr>
              <a:t>chế</a:t>
            </a:r>
            <a:r>
              <a:rPr lang="en-US" sz="2200" dirty="0">
                <a:latin typeface="+mn-lt"/>
              </a:rPr>
              <a:t> </a:t>
            </a:r>
            <a:r>
              <a:rPr lang="en-US" sz="2200" dirty="0" err="1">
                <a:latin typeface="+mn-lt"/>
              </a:rPr>
              <a:t>tạo</a:t>
            </a:r>
            <a:r>
              <a:rPr lang="en-US" sz="2200" dirty="0">
                <a:latin typeface="+mn-lt"/>
              </a:rPr>
              <a:t> (</a:t>
            </a:r>
            <a:r>
              <a:rPr lang="en-US" sz="2200" dirty="0" err="1">
                <a:latin typeface="+mn-lt"/>
              </a:rPr>
              <a:t>cấp</a:t>
            </a:r>
            <a:r>
              <a:rPr lang="en-US" sz="2200" dirty="0">
                <a:latin typeface="+mn-lt"/>
              </a:rPr>
              <a:t> </a:t>
            </a:r>
            <a:r>
              <a:rPr lang="en-US" sz="2200" dirty="0" err="1">
                <a:latin typeface="+mn-lt"/>
              </a:rPr>
              <a:t>độ</a:t>
            </a:r>
            <a:r>
              <a:rPr lang="en-US" sz="2200" dirty="0">
                <a:latin typeface="+mn-lt"/>
              </a:rPr>
              <a:t> </a:t>
            </a:r>
            <a:r>
              <a:rPr lang="en-US" sz="2200" dirty="0" err="1">
                <a:latin typeface="+mn-lt"/>
              </a:rPr>
              <a:t>Quốc</a:t>
            </a:r>
            <a:r>
              <a:rPr lang="en-US" sz="2200" dirty="0">
                <a:latin typeface="+mn-lt"/>
              </a:rPr>
              <a:t> </a:t>
            </a:r>
            <a:r>
              <a:rPr lang="en-US" sz="2200" dirty="0" err="1">
                <a:latin typeface="+mn-lt"/>
              </a:rPr>
              <a:t>tế</a:t>
            </a:r>
            <a:r>
              <a:rPr lang="en-US" sz="2200" dirty="0">
                <a:latin typeface="+mn-lt"/>
              </a:rPr>
              <a:t>), </a:t>
            </a:r>
            <a:r>
              <a:rPr lang="en-US" sz="2200" dirty="0" err="1">
                <a:latin typeface="+mn-lt"/>
              </a:rPr>
              <a:t>Cơ</a:t>
            </a:r>
            <a:r>
              <a:rPr lang="en-US" sz="2200" dirty="0">
                <a:latin typeface="+mn-lt"/>
              </a:rPr>
              <a:t> </a:t>
            </a:r>
            <a:r>
              <a:rPr lang="en-US" sz="2200" dirty="0" err="1">
                <a:latin typeface="+mn-lt"/>
              </a:rPr>
              <a:t>điện</a:t>
            </a:r>
            <a:r>
              <a:rPr lang="en-US" sz="2200" dirty="0">
                <a:latin typeface="+mn-lt"/>
              </a:rPr>
              <a:t> </a:t>
            </a:r>
            <a:r>
              <a:rPr lang="en-US" sz="2200" dirty="0" err="1">
                <a:latin typeface="+mn-lt"/>
              </a:rPr>
              <a:t>tử</a:t>
            </a:r>
            <a:r>
              <a:rPr lang="en-US" sz="2200" dirty="0">
                <a:latin typeface="+mn-lt"/>
              </a:rPr>
              <a:t> (</a:t>
            </a:r>
            <a:r>
              <a:rPr lang="en-US" sz="2200" dirty="0" err="1">
                <a:latin typeface="+mn-lt"/>
              </a:rPr>
              <a:t>cấp</a:t>
            </a:r>
            <a:r>
              <a:rPr lang="en-US" sz="2200" dirty="0">
                <a:latin typeface="+mn-lt"/>
              </a:rPr>
              <a:t> </a:t>
            </a:r>
            <a:r>
              <a:rPr lang="en-US" sz="2200" dirty="0" err="1">
                <a:latin typeface="+mn-lt"/>
              </a:rPr>
              <a:t>độ</a:t>
            </a:r>
            <a:r>
              <a:rPr lang="en-US" sz="2200" dirty="0">
                <a:latin typeface="+mn-lt"/>
              </a:rPr>
              <a:t> </a:t>
            </a:r>
            <a:r>
              <a:rPr lang="en-US" sz="2200" dirty="0" err="1">
                <a:latin typeface="+mn-lt"/>
              </a:rPr>
              <a:t>Asean</a:t>
            </a:r>
            <a:r>
              <a:rPr lang="en-US" sz="2200" dirty="0">
                <a:latin typeface="+mn-lt"/>
              </a:rPr>
              <a:t>), </a:t>
            </a:r>
            <a:r>
              <a:rPr lang="en-US" sz="2200" dirty="0" err="1">
                <a:latin typeface="+mn-lt"/>
              </a:rPr>
              <a:t>Thiết</a:t>
            </a:r>
            <a:r>
              <a:rPr lang="en-US" sz="2200" dirty="0">
                <a:latin typeface="+mn-lt"/>
              </a:rPr>
              <a:t> </a:t>
            </a:r>
            <a:r>
              <a:rPr lang="en-US" sz="2200" dirty="0" err="1">
                <a:latin typeface="+mn-lt"/>
              </a:rPr>
              <a:t>kế</a:t>
            </a:r>
            <a:r>
              <a:rPr lang="en-US" sz="2200" dirty="0">
                <a:latin typeface="+mn-lt"/>
              </a:rPr>
              <a:t> </a:t>
            </a:r>
            <a:r>
              <a:rPr lang="en-US" sz="2200" dirty="0" err="1">
                <a:latin typeface="+mn-lt"/>
              </a:rPr>
              <a:t>đồ</a:t>
            </a:r>
            <a:r>
              <a:rPr lang="en-US" sz="2200" dirty="0">
                <a:latin typeface="+mn-lt"/>
              </a:rPr>
              <a:t> </a:t>
            </a:r>
            <a:r>
              <a:rPr lang="en-US" sz="2200" dirty="0" err="1">
                <a:latin typeface="+mn-lt"/>
              </a:rPr>
              <a:t>họa</a:t>
            </a:r>
            <a:r>
              <a:rPr lang="en-US" sz="2200" dirty="0">
                <a:latin typeface="+mn-lt"/>
              </a:rPr>
              <a:t>.</a:t>
            </a:r>
          </a:p>
        </p:txBody>
      </p:sp>
    </p:spTree>
    <p:extLst>
      <p:ext uri="{BB962C8B-B14F-4D97-AF65-F5344CB8AC3E}">
        <p14:creationId xmlns:p14="http://schemas.microsoft.com/office/powerpoint/2010/main" val="41245530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144412"/>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lgn="just"/>
            <a:r>
              <a:rPr lang="en-US" sz="2600" b="1" dirty="0" smtClean="0">
                <a:solidFill>
                  <a:srgbClr val="FF0000"/>
                </a:solidFill>
                <a:latin typeface="+mn-lt"/>
              </a:rPr>
              <a:t>1.4. </a:t>
            </a:r>
            <a:r>
              <a:rPr lang="en-US" sz="2600" b="1" dirty="0" err="1" smtClean="0">
                <a:solidFill>
                  <a:srgbClr val="FF0000"/>
                </a:solidFill>
                <a:latin typeface="+mn-lt"/>
              </a:rPr>
              <a:t>Xây</a:t>
            </a:r>
            <a:r>
              <a:rPr lang="en-US" sz="2600" b="1" dirty="0" smtClean="0">
                <a:solidFill>
                  <a:srgbClr val="FF0000"/>
                </a:solidFill>
                <a:latin typeface="+mn-lt"/>
              </a:rPr>
              <a:t> </a:t>
            </a:r>
            <a:r>
              <a:rPr lang="en-US" sz="2600" b="1" dirty="0" err="1" smtClean="0">
                <a:solidFill>
                  <a:srgbClr val="FF0000"/>
                </a:solidFill>
                <a:latin typeface="+mn-lt"/>
              </a:rPr>
              <a:t>dựng</a:t>
            </a:r>
            <a:r>
              <a:rPr lang="en-US" sz="2600" b="1" dirty="0" smtClean="0">
                <a:solidFill>
                  <a:srgbClr val="FF0000"/>
                </a:solidFill>
                <a:latin typeface="+mn-lt"/>
              </a:rPr>
              <a:t>, </a:t>
            </a:r>
            <a:r>
              <a:rPr lang="en-US" sz="2600" b="1" dirty="0" err="1" smtClean="0">
                <a:solidFill>
                  <a:srgbClr val="FF0000"/>
                </a:solidFill>
                <a:latin typeface="+mn-lt"/>
              </a:rPr>
              <a:t>phát</a:t>
            </a:r>
            <a:r>
              <a:rPr lang="en-US" sz="2600" b="1" dirty="0" smtClean="0">
                <a:solidFill>
                  <a:srgbClr val="FF0000"/>
                </a:solidFill>
                <a:latin typeface="+mn-lt"/>
              </a:rPr>
              <a:t> </a:t>
            </a:r>
            <a:r>
              <a:rPr lang="en-US" sz="2600" b="1" dirty="0" err="1" smtClean="0">
                <a:solidFill>
                  <a:srgbClr val="FF0000"/>
                </a:solidFill>
                <a:latin typeface="+mn-lt"/>
              </a:rPr>
              <a:t>triển</a:t>
            </a:r>
            <a:r>
              <a:rPr lang="en-US" sz="2600" b="1" dirty="0" smtClean="0">
                <a:solidFill>
                  <a:srgbClr val="FF0000"/>
                </a:solidFill>
                <a:latin typeface="+mn-lt"/>
              </a:rPr>
              <a:t> </a:t>
            </a:r>
            <a:r>
              <a:rPr lang="en-US" sz="2600" b="1" dirty="0" err="1" smtClean="0">
                <a:solidFill>
                  <a:srgbClr val="FF0000"/>
                </a:solidFill>
                <a:latin typeface="+mn-lt"/>
              </a:rPr>
              <a:t>chương</a:t>
            </a:r>
            <a:r>
              <a:rPr lang="en-US" sz="2600" b="1" dirty="0" smtClean="0">
                <a:solidFill>
                  <a:srgbClr val="FF0000"/>
                </a:solidFill>
                <a:latin typeface="+mn-lt"/>
              </a:rPr>
              <a:t> </a:t>
            </a:r>
            <a:r>
              <a:rPr lang="en-US" sz="2600" b="1" dirty="0" err="1" smtClean="0">
                <a:solidFill>
                  <a:srgbClr val="FF0000"/>
                </a:solidFill>
                <a:latin typeface="+mn-lt"/>
              </a:rPr>
              <a:t>trình</a:t>
            </a:r>
            <a:r>
              <a:rPr lang="en-US" sz="2600" b="1" dirty="0" smtClean="0">
                <a:solidFill>
                  <a:srgbClr val="FF0000"/>
                </a:solidFill>
                <a:latin typeface="+mn-lt"/>
              </a:rPr>
              <a:t> </a:t>
            </a:r>
            <a:r>
              <a:rPr lang="en-US" sz="2600" b="1" dirty="0" err="1" smtClean="0">
                <a:solidFill>
                  <a:srgbClr val="FF0000"/>
                </a:solidFill>
                <a:latin typeface="+mn-lt"/>
              </a:rPr>
              <a:t>đào</a:t>
            </a:r>
            <a:r>
              <a:rPr lang="en-US" sz="2600" b="1" dirty="0" smtClean="0">
                <a:solidFill>
                  <a:srgbClr val="FF0000"/>
                </a:solidFill>
                <a:latin typeface="+mn-lt"/>
              </a:rPr>
              <a:t> </a:t>
            </a:r>
            <a:r>
              <a:rPr lang="en-US" sz="2600" b="1" dirty="0" err="1" smtClean="0">
                <a:solidFill>
                  <a:srgbClr val="FF0000"/>
                </a:solidFill>
                <a:latin typeface="+mn-lt"/>
              </a:rPr>
              <a:t>tạo</a:t>
            </a:r>
            <a:r>
              <a:rPr lang="en-US" sz="2600" b="1" dirty="0" smtClean="0">
                <a:solidFill>
                  <a:srgbClr val="FF0000"/>
                </a:solidFill>
                <a:latin typeface="+mn-lt"/>
              </a:rPr>
              <a:t> </a:t>
            </a:r>
            <a:r>
              <a:rPr lang="en-US" sz="2600" b="1" dirty="0" err="1" smtClean="0">
                <a:solidFill>
                  <a:srgbClr val="FF0000"/>
                </a:solidFill>
                <a:latin typeface="+mn-lt"/>
              </a:rPr>
              <a:t>đáp</a:t>
            </a:r>
            <a:r>
              <a:rPr lang="en-US" sz="2600" b="1" dirty="0" smtClean="0">
                <a:solidFill>
                  <a:srgbClr val="FF0000"/>
                </a:solidFill>
                <a:latin typeface="+mn-lt"/>
              </a:rPr>
              <a:t> </a:t>
            </a:r>
            <a:r>
              <a:rPr lang="en-US" sz="2600" b="1" dirty="0" err="1" smtClean="0">
                <a:solidFill>
                  <a:srgbClr val="FF0000"/>
                </a:solidFill>
                <a:latin typeface="+mn-lt"/>
              </a:rPr>
              <a:t>ứng</a:t>
            </a:r>
            <a:r>
              <a:rPr lang="en-US" sz="2600" b="1" dirty="0" smtClean="0">
                <a:solidFill>
                  <a:srgbClr val="FF0000"/>
                </a:solidFill>
                <a:latin typeface="+mn-lt"/>
              </a:rPr>
              <a:t> </a:t>
            </a:r>
            <a:r>
              <a:rPr lang="en-US" sz="2600" b="1" dirty="0" err="1" smtClean="0">
                <a:solidFill>
                  <a:srgbClr val="FF0000"/>
                </a:solidFill>
                <a:latin typeface="+mn-lt"/>
              </a:rPr>
              <a:t>nguồn</a:t>
            </a:r>
            <a:r>
              <a:rPr lang="en-US" sz="2600" b="1" dirty="0" smtClean="0">
                <a:solidFill>
                  <a:srgbClr val="FF0000"/>
                </a:solidFill>
                <a:latin typeface="+mn-lt"/>
              </a:rPr>
              <a:t> </a:t>
            </a:r>
            <a:r>
              <a:rPr lang="en-US" sz="2600" b="1" dirty="0" err="1" smtClean="0">
                <a:solidFill>
                  <a:srgbClr val="FF0000"/>
                </a:solidFill>
                <a:latin typeface="+mn-lt"/>
              </a:rPr>
              <a:t>nhân</a:t>
            </a:r>
            <a:r>
              <a:rPr lang="en-US" sz="2600" b="1" dirty="0" smtClean="0">
                <a:solidFill>
                  <a:srgbClr val="FF0000"/>
                </a:solidFill>
                <a:latin typeface="+mn-lt"/>
              </a:rPr>
              <a:t> </a:t>
            </a:r>
            <a:r>
              <a:rPr lang="en-US" sz="2600" b="1" dirty="0" err="1" smtClean="0">
                <a:solidFill>
                  <a:srgbClr val="FF0000"/>
                </a:solidFill>
                <a:latin typeface="+mn-lt"/>
              </a:rPr>
              <a:t>lực</a:t>
            </a:r>
            <a:r>
              <a:rPr lang="en-US" sz="2600" b="1" dirty="0" smtClean="0">
                <a:solidFill>
                  <a:srgbClr val="FF0000"/>
                </a:solidFill>
                <a:latin typeface="+mn-lt"/>
              </a:rPr>
              <a:t> </a:t>
            </a:r>
            <a:r>
              <a:rPr lang="en-US" sz="2600" b="1" dirty="0" err="1" smtClean="0">
                <a:solidFill>
                  <a:srgbClr val="FF0000"/>
                </a:solidFill>
                <a:latin typeface="+mn-lt"/>
              </a:rPr>
              <a:t>chất</a:t>
            </a:r>
            <a:r>
              <a:rPr lang="en-US" sz="2600" b="1" dirty="0" smtClean="0">
                <a:solidFill>
                  <a:srgbClr val="FF0000"/>
                </a:solidFill>
                <a:latin typeface="+mn-lt"/>
              </a:rPr>
              <a:t> </a:t>
            </a:r>
            <a:r>
              <a:rPr lang="en-US" sz="2600" b="1" dirty="0" err="1" smtClean="0">
                <a:solidFill>
                  <a:srgbClr val="FF0000"/>
                </a:solidFill>
                <a:latin typeface="+mn-lt"/>
              </a:rPr>
              <a:t>lượng</a:t>
            </a:r>
            <a:r>
              <a:rPr lang="en-US" sz="2600" b="1" dirty="0" smtClean="0">
                <a:solidFill>
                  <a:srgbClr val="FF0000"/>
                </a:solidFill>
                <a:latin typeface="+mn-lt"/>
              </a:rPr>
              <a:t> </a:t>
            </a:r>
            <a:r>
              <a:rPr lang="en-US" sz="2600" b="1" dirty="0" err="1" smtClean="0">
                <a:solidFill>
                  <a:srgbClr val="FF0000"/>
                </a:solidFill>
                <a:latin typeface="+mn-lt"/>
              </a:rPr>
              <a:t>cao</a:t>
            </a:r>
            <a:endParaRPr lang="en-US" sz="2600" dirty="0">
              <a:solidFill>
                <a:srgbClr val="FF0000"/>
              </a:solidFill>
              <a:latin typeface="+mn-lt"/>
            </a:endParaRPr>
          </a:p>
        </p:txBody>
      </p:sp>
      <p:sp>
        <p:nvSpPr>
          <p:cNvPr id="3" name="Rectangle 2"/>
          <p:cNvSpPr/>
          <p:nvPr/>
        </p:nvSpPr>
        <p:spPr>
          <a:xfrm>
            <a:off x="0" y="1981200"/>
            <a:ext cx="9144000" cy="3108543"/>
          </a:xfrm>
          <a:prstGeom prst="rect">
            <a:avLst/>
          </a:prstGeom>
        </p:spPr>
        <p:txBody>
          <a:bodyPr wrap="square">
            <a:spAutoFit/>
          </a:bodyPr>
          <a:lstStyle/>
          <a:p>
            <a:pPr lvl="0" algn="just"/>
            <a:r>
              <a:rPr lang="en-US" sz="2800" smtClean="0">
                <a:latin typeface="+mn-lt"/>
              </a:rPr>
              <a:t>	Chương </a:t>
            </a:r>
            <a:r>
              <a:rPr lang="en-US" sz="2800">
                <a:latin typeface="+mn-lt"/>
              </a:rPr>
              <a:t>trình đào tạo xây dựng có mục tiêu rõ ràng, xác định cụ thể chuẩn kiến thức, kỹ năng, hình thức đào tạo </a:t>
            </a:r>
            <a:r>
              <a:rPr lang="en-US" sz="2800" smtClean="0">
                <a:latin typeface="+mn-lt"/>
              </a:rPr>
              <a:t>được tham </a:t>
            </a:r>
            <a:r>
              <a:rPr lang="en-US" sz="2800">
                <a:latin typeface="+mn-lt"/>
              </a:rPr>
              <a:t>khảo ý kiến </a:t>
            </a:r>
            <a:r>
              <a:rPr lang="en-US" sz="2800" smtClean="0">
                <a:latin typeface="+mn-lt"/>
              </a:rPr>
              <a:t>nhà </a:t>
            </a:r>
            <a:r>
              <a:rPr lang="en-US" sz="2800">
                <a:latin typeface="+mn-lt"/>
              </a:rPr>
              <a:t>tuyển dụng lao động và người học đã tốt nghiệp.</a:t>
            </a:r>
          </a:p>
          <a:p>
            <a:pPr lvl="0" algn="just"/>
            <a:r>
              <a:rPr lang="en-US" sz="2800" smtClean="0">
                <a:latin typeface="+mn-lt"/>
              </a:rPr>
              <a:t>	Hiệu </a:t>
            </a:r>
            <a:r>
              <a:rPr lang="en-US" sz="2800">
                <a:latin typeface="+mn-lt"/>
              </a:rPr>
              <a:t>chỉnh chương trình đào tạo và đề cương chi tiết một số học phần, giáo trình </a:t>
            </a:r>
            <a:r>
              <a:rPr lang="en-US" sz="2800" smtClean="0">
                <a:latin typeface="+mn-lt"/>
              </a:rPr>
              <a:t>một số nghề để </a:t>
            </a:r>
            <a:r>
              <a:rPr lang="en-US" sz="2800">
                <a:latin typeface="+mn-lt"/>
              </a:rPr>
              <a:t>đảm bảo cập nhật thông tin mới, phù hợp với yêu cầu của thực tiễn.</a:t>
            </a:r>
          </a:p>
        </p:txBody>
      </p:sp>
    </p:spTree>
    <p:extLst>
      <p:ext uri="{BB962C8B-B14F-4D97-AF65-F5344CB8AC3E}">
        <p14:creationId xmlns:p14="http://schemas.microsoft.com/office/powerpoint/2010/main" val="4374279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144412"/>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lgn="just"/>
            <a:r>
              <a:rPr lang="en-US" sz="2600" b="1" smtClean="0">
                <a:solidFill>
                  <a:srgbClr val="FF0000"/>
                </a:solidFill>
                <a:latin typeface="+mn-lt"/>
              </a:rPr>
              <a:t>1.5 Công </a:t>
            </a:r>
            <a:r>
              <a:rPr lang="en-US" sz="2600" b="1">
                <a:solidFill>
                  <a:srgbClr val="FF0000"/>
                </a:solidFill>
                <a:latin typeface="+mn-lt"/>
              </a:rPr>
              <a:t>tác đào tạo gắn với nhu cầu doanh nghiệp </a:t>
            </a:r>
            <a:endParaRPr lang="en-US" sz="2600">
              <a:solidFill>
                <a:srgbClr val="FF0000"/>
              </a:solidFill>
              <a:latin typeface="+mn-lt"/>
            </a:endParaRPr>
          </a:p>
        </p:txBody>
      </p:sp>
      <p:sp>
        <p:nvSpPr>
          <p:cNvPr id="3" name="Rectangle 2"/>
          <p:cNvSpPr/>
          <p:nvPr/>
        </p:nvSpPr>
        <p:spPr>
          <a:xfrm>
            <a:off x="19050" y="1676400"/>
            <a:ext cx="9144000" cy="3785652"/>
          </a:xfrm>
          <a:prstGeom prst="rect">
            <a:avLst/>
          </a:prstGeom>
        </p:spPr>
        <p:txBody>
          <a:bodyPr wrap="square">
            <a:spAutoFit/>
          </a:bodyPr>
          <a:lstStyle/>
          <a:p>
            <a:pPr lvl="0" algn="just"/>
            <a:r>
              <a:rPr lang="en-US" sz="2400" smtClean="0">
                <a:latin typeface="+mn-lt"/>
              </a:rPr>
              <a:t>	- T</a:t>
            </a:r>
            <a:r>
              <a:rPr lang="x-none" sz="2400" smtClean="0">
                <a:latin typeface="+mn-lt"/>
              </a:rPr>
              <a:t>ổ </a:t>
            </a:r>
            <a:r>
              <a:rPr lang="x-none" sz="2400">
                <a:latin typeface="+mn-lt"/>
              </a:rPr>
              <a:t>chức 04 lớp đào tạo, bồi dưỡng nâng cao kỹ năng nghề Pha</a:t>
            </a:r>
            <a:r>
              <a:rPr lang="en-US" sz="2400">
                <a:latin typeface="+mn-lt"/>
              </a:rPr>
              <a:t>y</a:t>
            </a:r>
            <a:r>
              <a:rPr lang="x-none" sz="2400">
                <a:latin typeface="+mn-lt"/>
              </a:rPr>
              <a:t>, Mài, Lập trình Tiện CNC, Cắt gọt kim loại cho 80 công nhân, người lao động học trực tiếp tại xưởng của 02 doanh nghiệp (Công ty TNHH Juki Việt </a:t>
            </a:r>
            <a:r>
              <a:rPr lang="x-none" sz="2400" smtClean="0">
                <a:latin typeface="+mn-lt"/>
              </a:rPr>
              <a:t>Nam, </a:t>
            </a:r>
            <a:r>
              <a:rPr lang="en-US" sz="2400" smtClean="0">
                <a:latin typeface="+mn-lt"/>
              </a:rPr>
              <a:t>KCX </a:t>
            </a:r>
            <a:r>
              <a:rPr lang="x-none" sz="2400" smtClean="0">
                <a:latin typeface="+mn-lt"/>
              </a:rPr>
              <a:t>Tân Thuận</a:t>
            </a:r>
            <a:r>
              <a:rPr lang="en-US" sz="2400" smtClean="0">
                <a:latin typeface="+mn-lt"/>
              </a:rPr>
              <a:t> </a:t>
            </a:r>
            <a:r>
              <a:rPr lang="x-none" sz="2400" smtClean="0">
                <a:latin typeface="+mn-lt"/>
              </a:rPr>
              <a:t>và </a:t>
            </a:r>
            <a:r>
              <a:rPr lang="x-none" sz="2400">
                <a:latin typeface="+mn-lt"/>
              </a:rPr>
              <a:t>Công ty Cổ phần </a:t>
            </a:r>
            <a:r>
              <a:rPr lang="x-none" sz="2400" smtClean="0">
                <a:latin typeface="+mn-lt"/>
              </a:rPr>
              <a:t>Nakyco</a:t>
            </a:r>
            <a:r>
              <a:rPr lang="en-US" sz="2400" smtClean="0">
                <a:latin typeface="+mn-lt"/>
              </a:rPr>
              <a:t>)</a:t>
            </a:r>
          </a:p>
          <a:p>
            <a:pPr lvl="0" algn="just"/>
            <a:r>
              <a:rPr lang="en-US" sz="2400">
                <a:latin typeface="+mn-lt"/>
              </a:rPr>
              <a:t>	</a:t>
            </a:r>
            <a:r>
              <a:rPr lang="en-US" sz="2400" smtClean="0">
                <a:latin typeface="+mn-lt"/>
              </a:rPr>
              <a:t>- K</a:t>
            </a:r>
            <a:r>
              <a:rPr lang="x-none" sz="2400" smtClean="0">
                <a:latin typeface="+mn-lt"/>
              </a:rPr>
              <a:t>hảo sát</a:t>
            </a:r>
            <a:r>
              <a:rPr lang="en-US" sz="2400" smtClean="0">
                <a:latin typeface="+mn-lt"/>
              </a:rPr>
              <a:t>,</a:t>
            </a:r>
            <a:r>
              <a:rPr lang="x-none" sz="2400" smtClean="0">
                <a:latin typeface="+mn-lt"/>
              </a:rPr>
              <a:t> bồi </a:t>
            </a:r>
            <a:r>
              <a:rPr lang="x-none" sz="2400">
                <a:latin typeface="+mn-lt"/>
              </a:rPr>
              <a:t>dưỡng, nâng cao tay nghề </a:t>
            </a:r>
            <a:r>
              <a:rPr lang="x-none" sz="2400" smtClean="0">
                <a:latin typeface="+mn-lt"/>
              </a:rPr>
              <a:t>cho </a:t>
            </a:r>
            <a:r>
              <a:rPr lang="x-none" sz="2400">
                <a:latin typeface="+mn-lt"/>
              </a:rPr>
              <a:t>50 công nhân, lao động </a:t>
            </a:r>
            <a:r>
              <a:rPr lang="en-US" sz="2400" smtClean="0">
                <a:latin typeface="+mn-lt"/>
              </a:rPr>
              <a:t>các </a:t>
            </a:r>
            <a:r>
              <a:rPr lang="x-none" sz="2400" smtClean="0">
                <a:latin typeface="+mn-lt"/>
              </a:rPr>
              <a:t>nghề</a:t>
            </a:r>
            <a:r>
              <a:rPr lang="x-none" sz="2400">
                <a:latin typeface="+mn-lt"/>
              </a:rPr>
              <a:t>: </a:t>
            </a:r>
            <a:r>
              <a:rPr lang="en-US" sz="2400" smtClean="0">
                <a:latin typeface="+mn-lt"/>
              </a:rPr>
              <a:t>K</a:t>
            </a:r>
            <a:r>
              <a:rPr lang="x-none" sz="2400" smtClean="0">
                <a:latin typeface="+mn-lt"/>
              </a:rPr>
              <a:t>iến </a:t>
            </a:r>
            <a:r>
              <a:rPr lang="x-none" sz="2400">
                <a:latin typeface="+mn-lt"/>
              </a:rPr>
              <a:t>thức </a:t>
            </a:r>
            <a:r>
              <a:rPr lang="x-none" sz="2400" smtClean="0">
                <a:latin typeface="+mn-lt"/>
              </a:rPr>
              <a:t>Hàn</a:t>
            </a:r>
            <a:r>
              <a:rPr lang="en-US" sz="2400" smtClean="0">
                <a:latin typeface="+mn-lt"/>
              </a:rPr>
              <a:t>,</a:t>
            </a:r>
            <a:r>
              <a:rPr lang="x-none" sz="2400" smtClean="0">
                <a:latin typeface="+mn-lt"/>
              </a:rPr>
              <a:t> Công </a:t>
            </a:r>
            <a:r>
              <a:rPr lang="x-none" sz="2400">
                <a:latin typeface="+mn-lt"/>
              </a:rPr>
              <a:t>nghệ đúc kim loại, Công nghệ nhiệt luyện, Thiết bị mạ điện phân, Thiết bị sơn, sơn tĩnh điện; đào tạo kiến thức nền máy gia công áp lực: cắt, đột, dập chấn, lốc tại xưởng nhà máy Z756 Khu Công nghiệp quốc phòng Long Bình, Đồng Nai</a:t>
            </a:r>
            <a:r>
              <a:rPr lang="en-US" sz="2400" smtClean="0">
                <a:latin typeface="+mn-lt"/>
              </a:rPr>
              <a:t>. </a:t>
            </a:r>
            <a:endParaRPr lang="en-US" sz="2400">
              <a:latin typeface="+mn-lt"/>
            </a:endParaRPr>
          </a:p>
          <a:p>
            <a:pPr lvl="0" algn="just"/>
            <a:r>
              <a:rPr lang="en-US" sz="2400" smtClean="0">
                <a:latin typeface="+mn-lt"/>
              </a:rPr>
              <a:t>	</a:t>
            </a:r>
            <a:endParaRPr lang="en-US" sz="2400">
              <a:latin typeface="+mn-lt"/>
            </a:endParaRPr>
          </a:p>
        </p:txBody>
      </p:sp>
    </p:spTree>
    <p:extLst>
      <p:ext uri="{BB962C8B-B14F-4D97-AF65-F5344CB8AC3E}">
        <p14:creationId xmlns:p14="http://schemas.microsoft.com/office/powerpoint/2010/main" val="19340271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144412"/>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lgn="just"/>
            <a:r>
              <a:rPr lang="en-US" sz="2600" b="1" smtClean="0">
                <a:solidFill>
                  <a:srgbClr val="FF0000"/>
                </a:solidFill>
                <a:latin typeface="+mn-lt"/>
              </a:rPr>
              <a:t>1.5 Công </a:t>
            </a:r>
            <a:r>
              <a:rPr lang="en-US" sz="2600" b="1">
                <a:solidFill>
                  <a:srgbClr val="FF0000"/>
                </a:solidFill>
                <a:latin typeface="+mn-lt"/>
              </a:rPr>
              <a:t>tác đào tạo gắn với nhu cầu doanh nghiệp </a:t>
            </a:r>
            <a:endParaRPr lang="en-US" sz="2600">
              <a:solidFill>
                <a:srgbClr val="FF0000"/>
              </a:solidFill>
              <a:latin typeface="+mn-lt"/>
            </a:endParaRPr>
          </a:p>
        </p:txBody>
      </p:sp>
      <p:sp>
        <p:nvSpPr>
          <p:cNvPr id="3" name="Rectangle 2"/>
          <p:cNvSpPr/>
          <p:nvPr/>
        </p:nvSpPr>
        <p:spPr>
          <a:xfrm>
            <a:off x="19050" y="1676400"/>
            <a:ext cx="9144000" cy="4893647"/>
          </a:xfrm>
          <a:prstGeom prst="rect">
            <a:avLst/>
          </a:prstGeom>
        </p:spPr>
        <p:txBody>
          <a:bodyPr wrap="square">
            <a:spAutoFit/>
          </a:bodyPr>
          <a:lstStyle/>
          <a:p>
            <a:pPr algn="just"/>
            <a:r>
              <a:rPr lang="en-US" sz="2400" smtClean="0">
                <a:latin typeface="+mn-lt"/>
              </a:rPr>
              <a:t>	- Có mối quan hệ với 1000 </a:t>
            </a:r>
            <a:r>
              <a:rPr lang="en-US" sz="2400">
                <a:latin typeface="+mn-lt"/>
              </a:rPr>
              <a:t>doanh </a:t>
            </a:r>
            <a:r>
              <a:rPr lang="en-US" sz="2400" smtClean="0">
                <a:latin typeface="+mn-lt"/>
              </a:rPr>
              <a:t>nghiệp, về: Thực </a:t>
            </a:r>
            <a:r>
              <a:rPr lang="en-US" sz="2400">
                <a:latin typeface="+mn-lt"/>
              </a:rPr>
              <a:t>tập, </a:t>
            </a:r>
            <a:r>
              <a:rPr lang="en-US" sz="2400" smtClean="0">
                <a:latin typeface="+mn-lt"/>
              </a:rPr>
              <a:t>tuyển </a:t>
            </a:r>
            <a:r>
              <a:rPr lang="en-US" sz="2400">
                <a:latin typeface="+mn-lt"/>
              </a:rPr>
              <a:t>dụng </a:t>
            </a:r>
            <a:r>
              <a:rPr lang="en-US" sz="2400" smtClean="0">
                <a:latin typeface="+mn-lt"/>
              </a:rPr>
              <a:t>làm </a:t>
            </a:r>
            <a:r>
              <a:rPr lang="en-US" sz="2400">
                <a:latin typeface="+mn-lt"/>
              </a:rPr>
              <a:t>việc, </a:t>
            </a:r>
            <a:r>
              <a:rPr lang="en-US" sz="2400" smtClean="0">
                <a:latin typeface="+mn-lt"/>
              </a:rPr>
              <a:t>tài </a:t>
            </a:r>
            <a:r>
              <a:rPr lang="en-US" sz="2400">
                <a:latin typeface="+mn-lt"/>
              </a:rPr>
              <a:t>trợ </a:t>
            </a:r>
            <a:r>
              <a:rPr lang="en-US" sz="2400" smtClean="0">
                <a:latin typeface="+mn-lt"/>
              </a:rPr>
              <a:t>mô </a:t>
            </a:r>
            <a:r>
              <a:rPr lang="en-US" sz="2400">
                <a:latin typeface="+mn-lt"/>
              </a:rPr>
              <a:t>hình, trang thiết bị </a:t>
            </a:r>
            <a:r>
              <a:rPr lang="en-US" sz="2400" smtClean="0">
                <a:latin typeface="+mn-lt"/>
              </a:rPr>
              <a:t>dạy học và </a:t>
            </a:r>
            <a:r>
              <a:rPr lang="en-US" sz="2400">
                <a:latin typeface="+mn-lt"/>
              </a:rPr>
              <a:t>học bổng cho HSSV có hoàn cảnh khó khăn. </a:t>
            </a:r>
            <a:endParaRPr lang="en-US" sz="2400" smtClean="0">
              <a:latin typeface="+mn-lt"/>
            </a:endParaRPr>
          </a:p>
          <a:p>
            <a:pPr algn="just"/>
            <a:r>
              <a:rPr lang="en-US" sz="2400">
                <a:latin typeface="+mn-lt"/>
              </a:rPr>
              <a:t>	</a:t>
            </a:r>
            <a:r>
              <a:rPr lang="en-US" sz="2400" smtClean="0">
                <a:latin typeface="+mn-lt"/>
              </a:rPr>
              <a:t>- Tổng </a:t>
            </a:r>
            <a:r>
              <a:rPr lang="en-US" sz="2400">
                <a:latin typeface="+mn-lt"/>
              </a:rPr>
              <a:t>số HSSV được nhận học bổng “vượt khó học tập</a:t>
            </a:r>
            <a:r>
              <a:rPr lang="en-US" sz="2400" smtClean="0">
                <a:latin typeface="+mn-lt"/>
              </a:rPr>
              <a:t>” năm 2017 hơn </a:t>
            </a:r>
            <a:r>
              <a:rPr lang="en-US" sz="2400">
                <a:latin typeface="+mn-lt"/>
              </a:rPr>
              <a:t>300 lượt với số tiền tài trợ </a:t>
            </a:r>
            <a:r>
              <a:rPr lang="en-US" sz="2400" smtClean="0">
                <a:latin typeface="+mn-lt"/>
              </a:rPr>
              <a:t>hơn </a:t>
            </a:r>
            <a:r>
              <a:rPr lang="en-US" sz="2400">
                <a:latin typeface="+mn-lt"/>
              </a:rPr>
              <a:t>600 triệu đồng, trong đó số HSSV thuộc hộ nghèo, hộ cận nghèo và gia đình chính sách là 99 lượt với trị giá gần 200 triệu đồng. </a:t>
            </a:r>
            <a:endParaRPr lang="en-US" sz="2400" smtClean="0">
              <a:latin typeface="+mn-lt"/>
            </a:endParaRPr>
          </a:p>
          <a:p>
            <a:pPr algn="just"/>
            <a:r>
              <a:rPr lang="en-US" sz="2400">
                <a:latin typeface="+mn-lt"/>
              </a:rPr>
              <a:t>	</a:t>
            </a:r>
            <a:r>
              <a:rPr lang="en-US" sz="2400" smtClean="0">
                <a:latin typeface="+mn-lt"/>
              </a:rPr>
              <a:t>- Năm </a:t>
            </a:r>
            <a:r>
              <a:rPr lang="en-US" sz="2400">
                <a:latin typeface="+mn-lt"/>
              </a:rPr>
              <a:t>2018, </a:t>
            </a:r>
            <a:r>
              <a:rPr lang="en-US" sz="2400" smtClean="0">
                <a:latin typeface="+mn-lt"/>
              </a:rPr>
              <a:t>tổ </a:t>
            </a:r>
            <a:r>
              <a:rPr lang="en-US" sz="2400">
                <a:latin typeface="+mn-lt"/>
              </a:rPr>
              <a:t>chức đào tạo thí điểm mô hình “Đào tạo kép”, </a:t>
            </a:r>
            <a:r>
              <a:rPr lang="en-US" sz="2400" smtClean="0">
                <a:latin typeface="+mn-lt"/>
              </a:rPr>
              <a:t>đào </a:t>
            </a:r>
            <a:r>
              <a:rPr lang="en-US" sz="2400">
                <a:latin typeface="+mn-lt"/>
              </a:rPr>
              <a:t>tạo 4 nhóm ngành công nghiệp trọng yếu, theo phương thức 30% thời gian học tại Trường và 70% thực hành kỹ năng nghề chuyên sâu tại doanh nghiệp.</a:t>
            </a:r>
          </a:p>
          <a:p>
            <a:pPr lvl="0" algn="just"/>
            <a:endParaRPr lang="en-US" sz="2400">
              <a:latin typeface="+mn-lt"/>
            </a:endParaRPr>
          </a:p>
          <a:p>
            <a:pPr lvl="0" algn="just"/>
            <a:r>
              <a:rPr lang="en-US" sz="2400" smtClean="0">
                <a:latin typeface="+mn-lt"/>
              </a:rPr>
              <a:t>	</a:t>
            </a:r>
            <a:endParaRPr lang="en-US" sz="2400">
              <a:latin typeface="+mn-lt"/>
            </a:endParaRPr>
          </a:p>
        </p:txBody>
      </p:sp>
    </p:spTree>
    <p:extLst>
      <p:ext uri="{BB962C8B-B14F-4D97-AF65-F5344CB8AC3E}">
        <p14:creationId xmlns:p14="http://schemas.microsoft.com/office/powerpoint/2010/main" val="17413895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144412"/>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800" b="1" dirty="0" smtClean="0">
                <a:solidFill>
                  <a:srgbClr val="FF0000"/>
                </a:solidFill>
                <a:latin typeface="+mn-lt"/>
              </a:rPr>
              <a:t>1.6. </a:t>
            </a:r>
            <a:r>
              <a:rPr lang="en-US" sz="2800" b="1" dirty="0" err="1" smtClean="0">
                <a:solidFill>
                  <a:srgbClr val="FF0000"/>
                </a:solidFill>
                <a:latin typeface="+mn-lt"/>
              </a:rPr>
              <a:t>Thống</a:t>
            </a:r>
            <a:r>
              <a:rPr lang="en-US" sz="2800" b="1" dirty="0" smtClean="0">
                <a:solidFill>
                  <a:srgbClr val="FF0000"/>
                </a:solidFill>
                <a:latin typeface="+mn-lt"/>
              </a:rPr>
              <a:t> </a:t>
            </a:r>
            <a:r>
              <a:rPr lang="en-US" sz="2800" b="1" dirty="0" err="1">
                <a:solidFill>
                  <a:srgbClr val="FF0000"/>
                </a:solidFill>
                <a:latin typeface="+mn-lt"/>
              </a:rPr>
              <a:t>kê</a:t>
            </a:r>
            <a:r>
              <a:rPr lang="pt-BR" sz="2800" b="1" dirty="0">
                <a:solidFill>
                  <a:srgbClr val="FF0000"/>
                </a:solidFill>
                <a:latin typeface="+mn-lt"/>
              </a:rPr>
              <a:t> sinh viên, học viên đã tốt nghiệp có việc làm:  </a:t>
            </a:r>
            <a:endParaRPr lang="en-US" sz="2800" dirty="0">
              <a:solidFill>
                <a:srgbClr val="FF0000"/>
              </a:solidFill>
              <a:latin typeface="+mn-lt"/>
            </a:endParaRPr>
          </a:p>
        </p:txBody>
      </p:sp>
      <p:graphicFrame>
        <p:nvGraphicFramePr>
          <p:cNvPr id="8" name="Chart 7"/>
          <p:cNvGraphicFramePr/>
          <p:nvPr>
            <p:extLst>
              <p:ext uri="{D42A27DB-BD31-4B8C-83A1-F6EECF244321}">
                <p14:modId xmlns:p14="http://schemas.microsoft.com/office/powerpoint/2010/main" val="2284685816"/>
              </p:ext>
            </p:extLst>
          </p:nvPr>
        </p:nvGraphicFramePr>
        <p:xfrm>
          <a:off x="152400" y="2514600"/>
          <a:ext cx="8763000" cy="4064000"/>
        </p:xfrm>
        <a:graphic>
          <a:graphicData uri="http://schemas.openxmlformats.org/drawingml/2006/chart">
            <c:chart xmlns:c="http://schemas.openxmlformats.org/drawingml/2006/chart" xmlns:r="http://schemas.openxmlformats.org/officeDocument/2006/relationships" r:id="rId2"/>
          </a:graphicData>
        </a:graphic>
      </p:graphicFrame>
      <p:sp>
        <p:nvSpPr>
          <p:cNvPr id="9" name="Rounded Rectangle 8"/>
          <p:cNvSpPr/>
          <p:nvPr/>
        </p:nvSpPr>
        <p:spPr>
          <a:xfrm>
            <a:off x="361950" y="1905000"/>
            <a:ext cx="8305800" cy="609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b="1" dirty="0">
                <a:latin typeface="Times New Roman" pitchFamily="18" charset="0"/>
                <a:cs typeface="Times New Roman" pitchFamily="18" charset="0"/>
              </a:rPr>
              <a:t>Nhà trường thực hiện khảo sát về tình trạng việc làm trên 562/747 HSSV đã tốt nghiệp từ tháng 9/2017 đến tháng 3/2018 (6 tháng), cụ thể như </a:t>
            </a:r>
            <a:r>
              <a:rPr lang="pt-BR" b="1" dirty="0" smtClean="0">
                <a:latin typeface="Times New Roman" pitchFamily="18" charset="0"/>
                <a:cs typeface="Times New Roman" pitchFamily="18" charset="0"/>
              </a:rPr>
              <a:t>sau: </a:t>
            </a:r>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val="24787328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219200"/>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600" b="1" dirty="0" smtClean="0">
                <a:solidFill>
                  <a:srgbClr val="FF0000"/>
                </a:solidFill>
                <a:latin typeface="+mn-lt"/>
              </a:rPr>
              <a:t>1.7.  </a:t>
            </a:r>
            <a:r>
              <a:rPr lang="en-US" sz="2600" b="1" dirty="0" err="1">
                <a:solidFill>
                  <a:srgbClr val="FF0000"/>
                </a:solidFill>
                <a:latin typeface="+mn-lt"/>
              </a:rPr>
              <a:t>Về</a:t>
            </a:r>
            <a:r>
              <a:rPr lang="en-US" sz="2600" b="1" dirty="0">
                <a:solidFill>
                  <a:srgbClr val="FF0000"/>
                </a:solidFill>
                <a:latin typeface="+mn-lt"/>
              </a:rPr>
              <a:t> </a:t>
            </a:r>
            <a:r>
              <a:rPr lang="en-US" sz="2600" b="1" dirty="0" err="1">
                <a:solidFill>
                  <a:srgbClr val="FF0000"/>
                </a:solidFill>
                <a:latin typeface="+mn-lt"/>
              </a:rPr>
              <a:t>thực</a:t>
            </a:r>
            <a:r>
              <a:rPr lang="en-US" sz="2600" b="1" dirty="0">
                <a:solidFill>
                  <a:srgbClr val="FF0000"/>
                </a:solidFill>
                <a:latin typeface="+mn-lt"/>
              </a:rPr>
              <a:t> </a:t>
            </a:r>
            <a:r>
              <a:rPr lang="en-US" sz="2600" b="1" dirty="0" err="1">
                <a:solidFill>
                  <a:srgbClr val="FF0000"/>
                </a:solidFill>
                <a:latin typeface="+mn-lt"/>
              </a:rPr>
              <a:t>hiện</a:t>
            </a:r>
            <a:r>
              <a:rPr lang="en-US" sz="2600" b="1" dirty="0">
                <a:solidFill>
                  <a:srgbClr val="FF0000"/>
                </a:solidFill>
                <a:latin typeface="+mn-lt"/>
              </a:rPr>
              <a:t> </a:t>
            </a:r>
            <a:r>
              <a:rPr lang="en-US" sz="2600" b="1" dirty="0" err="1">
                <a:solidFill>
                  <a:srgbClr val="FF0000"/>
                </a:solidFill>
                <a:latin typeface="+mn-lt"/>
              </a:rPr>
              <a:t>chế</a:t>
            </a:r>
            <a:r>
              <a:rPr lang="en-US" sz="2600" b="1" dirty="0">
                <a:solidFill>
                  <a:srgbClr val="FF0000"/>
                </a:solidFill>
                <a:latin typeface="+mn-lt"/>
              </a:rPr>
              <a:t> </a:t>
            </a:r>
            <a:r>
              <a:rPr lang="en-US" sz="2600" b="1" dirty="0" err="1">
                <a:solidFill>
                  <a:srgbClr val="FF0000"/>
                </a:solidFill>
                <a:latin typeface="+mn-lt"/>
              </a:rPr>
              <a:t>độ</a:t>
            </a:r>
            <a:r>
              <a:rPr lang="en-US" sz="2600" b="1" dirty="0">
                <a:solidFill>
                  <a:srgbClr val="FF0000"/>
                </a:solidFill>
                <a:latin typeface="+mn-lt"/>
              </a:rPr>
              <a:t> </a:t>
            </a:r>
            <a:r>
              <a:rPr lang="en-US" sz="2600" b="1" dirty="0" err="1">
                <a:solidFill>
                  <a:srgbClr val="FF0000"/>
                </a:solidFill>
                <a:latin typeface="+mn-lt"/>
              </a:rPr>
              <a:t>chính</a:t>
            </a:r>
            <a:r>
              <a:rPr lang="en-US" sz="2600" b="1" dirty="0">
                <a:solidFill>
                  <a:srgbClr val="FF0000"/>
                </a:solidFill>
                <a:latin typeface="+mn-lt"/>
              </a:rPr>
              <a:t> </a:t>
            </a:r>
            <a:r>
              <a:rPr lang="en-US" sz="2600" b="1" dirty="0" err="1">
                <a:solidFill>
                  <a:srgbClr val="FF0000"/>
                </a:solidFill>
                <a:latin typeface="+mn-lt"/>
              </a:rPr>
              <a:t>sách</a:t>
            </a:r>
            <a:r>
              <a:rPr lang="en-US" sz="2600" b="1" dirty="0">
                <a:solidFill>
                  <a:srgbClr val="FF0000"/>
                </a:solidFill>
                <a:latin typeface="+mn-lt"/>
              </a:rPr>
              <a:t> </a:t>
            </a:r>
            <a:r>
              <a:rPr lang="en-US" sz="2600" b="1" dirty="0" err="1">
                <a:solidFill>
                  <a:srgbClr val="FF0000"/>
                </a:solidFill>
                <a:latin typeface="+mn-lt"/>
              </a:rPr>
              <a:t>và</a:t>
            </a:r>
            <a:r>
              <a:rPr lang="en-US" sz="2600" b="1" dirty="0">
                <a:solidFill>
                  <a:srgbClr val="FF0000"/>
                </a:solidFill>
                <a:latin typeface="+mn-lt"/>
              </a:rPr>
              <a:t> </a:t>
            </a:r>
            <a:r>
              <a:rPr lang="en-US" sz="2600" b="1" dirty="0" err="1">
                <a:solidFill>
                  <a:srgbClr val="FF0000"/>
                </a:solidFill>
                <a:latin typeface="+mn-lt"/>
              </a:rPr>
              <a:t>hỗ</a:t>
            </a:r>
            <a:r>
              <a:rPr lang="en-US" sz="2600" b="1" dirty="0">
                <a:solidFill>
                  <a:srgbClr val="FF0000"/>
                </a:solidFill>
                <a:latin typeface="+mn-lt"/>
              </a:rPr>
              <a:t> </a:t>
            </a:r>
            <a:r>
              <a:rPr lang="en-US" sz="2600" b="1" dirty="0" err="1">
                <a:solidFill>
                  <a:srgbClr val="FF0000"/>
                </a:solidFill>
                <a:latin typeface="+mn-lt"/>
              </a:rPr>
              <a:t>trợ</a:t>
            </a:r>
            <a:r>
              <a:rPr lang="en-US" sz="2600" b="1" dirty="0">
                <a:solidFill>
                  <a:srgbClr val="FF0000"/>
                </a:solidFill>
                <a:latin typeface="+mn-lt"/>
              </a:rPr>
              <a:t>, </a:t>
            </a:r>
            <a:r>
              <a:rPr lang="en-US" sz="2600" b="1" dirty="0" err="1">
                <a:solidFill>
                  <a:srgbClr val="FF0000"/>
                </a:solidFill>
                <a:latin typeface="+mn-lt"/>
              </a:rPr>
              <a:t>khuyến</a:t>
            </a:r>
            <a:r>
              <a:rPr lang="en-US" sz="2600" b="1" dirty="0">
                <a:solidFill>
                  <a:srgbClr val="FF0000"/>
                </a:solidFill>
                <a:latin typeface="+mn-lt"/>
              </a:rPr>
              <a:t> </a:t>
            </a:r>
            <a:r>
              <a:rPr lang="en-US" sz="2600" b="1" dirty="0" err="1">
                <a:solidFill>
                  <a:srgbClr val="FF0000"/>
                </a:solidFill>
                <a:latin typeface="+mn-lt"/>
              </a:rPr>
              <a:t>khích</a:t>
            </a:r>
            <a:r>
              <a:rPr lang="en-US" sz="2600" b="1" dirty="0">
                <a:solidFill>
                  <a:srgbClr val="FF0000"/>
                </a:solidFill>
                <a:latin typeface="+mn-lt"/>
              </a:rPr>
              <a:t> </a:t>
            </a:r>
            <a:r>
              <a:rPr lang="en-US" sz="2600" b="1" dirty="0" err="1">
                <a:solidFill>
                  <a:srgbClr val="FF0000"/>
                </a:solidFill>
                <a:latin typeface="+mn-lt"/>
              </a:rPr>
              <a:t>học</a:t>
            </a:r>
            <a:r>
              <a:rPr lang="en-US" sz="2600" b="1" dirty="0">
                <a:solidFill>
                  <a:srgbClr val="FF0000"/>
                </a:solidFill>
                <a:latin typeface="+mn-lt"/>
              </a:rPr>
              <a:t> </a:t>
            </a:r>
            <a:r>
              <a:rPr lang="en-US" sz="2600" b="1" dirty="0" err="1">
                <a:solidFill>
                  <a:srgbClr val="FF0000"/>
                </a:solidFill>
                <a:latin typeface="+mn-lt"/>
              </a:rPr>
              <a:t>tập</a:t>
            </a:r>
            <a:r>
              <a:rPr lang="en-US" sz="2600" b="1" dirty="0">
                <a:solidFill>
                  <a:srgbClr val="FF0000"/>
                </a:solidFill>
                <a:latin typeface="+mn-lt"/>
              </a:rPr>
              <a:t> </a:t>
            </a:r>
            <a:r>
              <a:rPr lang="en-US" sz="2600" b="1" dirty="0" err="1">
                <a:solidFill>
                  <a:srgbClr val="FF0000"/>
                </a:solidFill>
                <a:latin typeface="+mn-lt"/>
              </a:rPr>
              <a:t>đối</a:t>
            </a:r>
            <a:r>
              <a:rPr lang="en-US" sz="2600" b="1" dirty="0">
                <a:solidFill>
                  <a:srgbClr val="FF0000"/>
                </a:solidFill>
                <a:latin typeface="+mn-lt"/>
              </a:rPr>
              <a:t> </a:t>
            </a:r>
            <a:r>
              <a:rPr lang="en-US" sz="2600" b="1" dirty="0" err="1">
                <a:solidFill>
                  <a:srgbClr val="FF0000"/>
                </a:solidFill>
                <a:latin typeface="+mn-lt"/>
              </a:rPr>
              <a:t>với</a:t>
            </a:r>
            <a:r>
              <a:rPr lang="en-US" sz="2600" b="1" dirty="0">
                <a:solidFill>
                  <a:srgbClr val="FF0000"/>
                </a:solidFill>
                <a:latin typeface="+mn-lt"/>
              </a:rPr>
              <a:t> </a:t>
            </a:r>
            <a:r>
              <a:rPr lang="en-US" sz="2600" b="1" dirty="0" err="1">
                <a:solidFill>
                  <a:srgbClr val="FF0000"/>
                </a:solidFill>
                <a:latin typeface="+mn-lt"/>
              </a:rPr>
              <a:t>Học</a:t>
            </a:r>
            <a:r>
              <a:rPr lang="en-US" sz="2600" b="1" dirty="0">
                <a:solidFill>
                  <a:srgbClr val="FF0000"/>
                </a:solidFill>
                <a:latin typeface="+mn-lt"/>
              </a:rPr>
              <a:t> </a:t>
            </a:r>
            <a:r>
              <a:rPr lang="en-US" sz="2600" b="1" dirty="0" err="1">
                <a:solidFill>
                  <a:srgbClr val="FF0000"/>
                </a:solidFill>
                <a:latin typeface="+mn-lt"/>
              </a:rPr>
              <a:t>sinh</a:t>
            </a:r>
            <a:r>
              <a:rPr lang="en-US" sz="2600" b="1" dirty="0">
                <a:solidFill>
                  <a:srgbClr val="FF0000"/>
                </a:solidFill>
                <a:latin typeface="+mn-lt"/>
              </a:rPr>
              <a:t> – </a:t>
            </a:r>
            <a:r>
              <a:rPr lang="en-US" sz="2600" b="1" dirty="0" err="1">
                <a:solidFill>
                  <a:srgbClr val="FF0000"/>
                </a:solidFill>
                <a:latin typeface="+mn-lt"/>
              </a:rPr>
              <a:t>Sinh</a:t>
            </a:r>
            <a:r>
              <a:rPr lang="en-US" sz="2600" b="1" dirty="0">
                <a:solidFill>
                  <a:srgbClr val="FF0000"/>
                </a:solidFill>
                <a:latin typeface="+mn-lt"/>
              </a:rPr>
              <a:t> </a:t>
            </a:r>
            <a:r>
              <a:rPr lang="en-US" sz="2600" b="1" dirty="0" err="1">
                <a:solidFill>
                  <a:srgbClr val="FF0000"/>
                </a:solidFill>
                <a:latin typeface="+mn-lt"/>
              </a:rPr>
              <a:t>viên</a:t>
            </a:r>
            <a:r>
              <a:rPr lang="en-US" sz="2600" b="1" dirty="0">
                <a:solidFill>
                  <a:srgbClr val="FF0000"/>
                </a:solidFill>
                <a:latin typeface="+mn-lt"/>
              </a:rPr>
              <a:t>.</a:t>
            </a:r>
            <a:endParaRPr lang="en-US" sz="2600" dirty="0">
              <a:solidFill>
                <a:srgbClr val="FF0000"/>
              </a:solidFill>
              <a:latin typeface="+mn-lt"/>
            </a:endParaRPr>
          </a:p>
        </p:txBody>
      </p:sp>
      <p:sp>
        <p:nvSpPr>
          <p:cNvPr id="2" name="Rectangle 1"/>
          <p:cNvSpPr/>
          <p:nvPr/>
        </p:nvSpPr>
        <p:spPr>
          <a:xfrm>
            <a:off x="152400" y="2080260"/>
            <a:ext cx="8839200" cy="3508653"/>
          </a:xfrm>
          <a:prstGeom prst="rect">
            <a:avLst/>
          </a:prstGeom>
        </p:spPr>
        <p:txBody>
          <a:bodyPr wrap="square">
            <a:spAutoFit/>
          </a:bodyPr>
          <a:lstStyle/>
          <a:p>
            <a:pPr algn="just"/>
            <a:r>
              <a:rPr lang="en-US" sz="2600" dirty="0" smtClean="0">
                <a:latin typeface="+mn-lt"/>
              </a:rPr>
              <a:t>- </a:t>
            </a:r>
            <a:r>
              <a:rPr lang="en-US" sz="2800" dirty="0" err="1" smtClean="0">
                <a:latin typeface="+mn-lt"/>
              </a:rPr>
              <a:t>Tổng</a:t>
            </a:r>
            <a:r>
              <a:rPr lang="en-US" sz="2800" dirty="0" smtClean="0">
                <a:latin typeface="+mn-lt"/>
              </a:rPr>
              <a:t> </a:t>
            </a:r>
            <a:r>
              <a:rPr lang="en-US" sz="2800" dirty="0" err="1">
                <a:latin typeface="+mn-lt"/>
              </a:rPr>
              <a:t>số</a:t>
            </a:r>
            <a:r>
              <a:rPr lang="en-US" sz="2800" dirty="0">
                <a:latin typeface="+mn-lt"/>
              </a:rPr>
              <a:t> HSSV </a:t>
            </a:r>
            <a:r>
              <a:rPr lang="en-US" sz="2800" dirty="0" err="1">
                <a:latin typeface="+mn-lt"/>
              </a:rPr>
              <a:t>được</a:t>
            </a:r>
            <a:r>
              <a:rPr lang="en-US" sz="2800" dirty="0">
                <a:latin typeface="+mn-lt"/>
              </a:rPr>
              <a:t> </a:t>
            </a:r>
            <a:r>
              <a:rPr lang="en-US" sz="2800" dirty="0" err="1">
                <a:latin typeface="+mn-lt"/>
              </a:rPr>
              <a:t>miễn</a:t>
            </a:r>
            <a:r>
              <a:rPr lang="en-US" sz="2800" dirty="0">
                <a:latin typeface="+mn-lt"/>
              </a:rPr>
              <a:t> </a:t>
            </a:r>
            <a:r>
              <a:rPr lang="en-US" sz="2800" dirty="0" err="1">
                <a:latin typeface="+mn-lt"/>
              </a:rPr>
              <a:t>giảm</a:t>
            </a:r>
            <a:r>
              <a:rPr lang="en-US" sz="2800" dirty="0">
                <a:latin typeface="+mn-lt"/>
              </a:rPr>
              <a:t> </a:t>
            </a:r>
            <a:r>
              <a:rPr lang="en-US" sz="2800" dirty="0" err="1">
                <a:latin typeface="+mn-lt"/>
              </a:rPr>
              <a:t>học</a:t>
            </a:r>
            <a:r>
              <a:rPr lang="en-US" sz="2800" dirty="0">
                <a:latin typeface="+mn-lt"/>
              </a:rPr>
              <a:t> </a:t>
            </a:r>
            <a:r>
              <a:rPr lang="en-US" sz="2800" dirty="0" err="1">
                <a:latin typeface="+mn-lt"/>
              </a:rPr>
              <a:t>phí</a:t>
            </a:r>
            <a:r>
              <a:rPr lang="en-US" sz="2800" dirty="0">
                <a:latin typeface="+mn-lt"/>
              </a:rPr>
              <a:t> </a:t>
            </a:r>
            <a:r>
              <a:rPr lang="en-US" sz="2800" dirty="0" err="1">
                <a:latin typeface="+mn-lt"/>
              </a:rPr>
              <a:t>trong</a:t>
            </a:r>
            <a:r>
              <a:rPr lang="en-US" sz="2800" dirty="0">
                <a:latin typeface="+mn-lt"/>
              </a:rPr>
              <a:t> </a:t>
            </a:r>
            <a:r>
              <a:rPr lang="en-US" sz="2800" dirty="0" err="1">
                <a:latin typeface="+mn-lt"/>
              </a:rPr>
              <a:t>năm</a:t>
            </a:r>
            <a:r>
              <a:rPr lang="en-US" sz="2800" dirty="0">
                <a:latin typeface="+mn-lt"/>
              </a:rPr>
              <a:t> </a:t>
            </a:r>
            <a:r>
              <a:rPr lang="en-US" sz="2800" dirty="0" err="1">
                <a:latin typeface="+mn-lt"/>
              </a:rPr>
              <a:t>học</a:t>
            </a:r>
            <a:r>
              <a:rPr lang="en-US" sz="2800" dirty="0">
                <a:latin typeface="+mn-lt"/>
              </a:rPr>
              <a:t> 2017 – 2018 </a:t>
            </a:r>
            <a:r>
              <a:rPr lang="en-US" sz="2800" dirty="0" smtClean="0">
                <a:latin typeface="+mn-lt"/>
              </a:rPr>
              <a:t>15 </a:t>
            </a:r>
            <a:r>
              <a:rPr lang="en-US" sz="2800" dirty="0" err="1">
                <a:latin typeface="+mn-lt"/>
              </a:rPr>
              <a:t>tỷ</a:t>
            </a:r>
            <a:r>
              <a:rPr lang="en-US" sz="2800" dirty="0">
                <a:latin typeface="+mn-lt"/>
              </a:rPr>
              <a:t> 600 </a:t>
            </a:r>
            <a:r>
              <a:rPr lang="en-US" sz="2800" dirty="0" err="1">
                <a:latin typeface="+mn-lt"/>
              </a:rPr>
              <a:t>triệu</a:t>
            </a:r>
            <a:r>
              <a:rPr lang="en-US" sz="2800" dirty="0">
                <a:latin typeface="+mn-lt"/>
              </a:rPr>
              <a:t> </a:t>
            </a:r>
            <a:r>
              <a:rPr lang="en-US" sz="2800" dirty="0" err="1" smtClean="0">
                <a:latin typeface="+mn-lt"/>
              </a:rPr>
              <a:t>đồng</a:t>
            </a:r>
            <a:r>
              <a:rPr lang="en-US" sz="2800" dirty="0" smtClean="0">
                <a:latin typeface="+mn-lt"/>
              </a:rPr>
              <a:t>.</a:t>
            </a:r>
            <a:endParaRPr lang="en-US" sz="2800" dirty="0">
              <a:latin typeface="+mn-lt"/>
            </a:endParaRPr>
          </a:p>
          <a:p>
            <a:pPr algn="just"/>
            <a:r>
              <a:rPr lang="en-US" sz="2800" dirty="0" smtClean="0">
                <a:latin typeface="+mn-lt"/>
              </a:rPr>
              <a:t>- </a:t>
            </a:r>
            <a:r>
              <a:rPr lang="en-US" sz="2800" dirty="0" err="1" smtClean="0">
                <a:latin typeface="+mn-lt"/>
              </a:rPr>
              <a:t>Tổng</a:t>
            </a:r>
            <a:r>
              <a:rPr lang="en-US" sz="2800" dirty="0" smtClean="0">
                <a:latin typeface="+mn-lt"/>
              </a:rPr>
              <a:t> </a:t>
            </a:r>
            <a:r>
              <a:rPr lang="en-US" sz="2800" dirty="0" err="1">
                <a:latin typeface="+mn-lt"/>
              </a:rPr>
              <a:t>số</a:t>
            </a:r>
            <a:r>
              <a:rPr lang="en-US" sz="2800" dirty="0">
                <a:latin typeface="+mn-lt"/>
              </a:rPr>
              <a:t> HSSV </a:t>
            </a:r>
            <a:r>
              <a:rPr lang="en-US" sz="2800" dirty="0" err="1">
                <a:latin typeface="+mn-lt"/>
              </a:rPr>
              <a:t>được</a:t>
            </a:r>
            <a:r>
              <a:rPr lang="en-US" sz="2800" dirty="0">
                <a:latin typeface="+mn-lt"/>
              </a:rPr>
              <a:t> </a:t>
            </a:r>
            <a:r>
              <a:rPr lang="en-US" sz="2800" dirty="0" err="1">
                <a:latin typeface="+mn-lt"/>
              </a:rPr>
              <a:t>nhận</a:t>
            </a:r>
            <a:r>
              <a:rPr lang="en-US" sz="2800" dirty="0">
                <a:latin typeface="+mn-lt"/>
              </a:rPr>
              <a:t> </a:t>
            </a:r>
            <a:r>
              <a:rPr lang="en-US" sz="2800" dirty="0" err="1">
                <a:latin typeface="+mn-lt"/>
              </a:rPr>
              <a:t>học</a:t>
            </a:r>
            <a:r>
              <a:rPr lang="en-US" sz="2800" dirty="0">
                <a:latin typeface="+mn-lt"/>
              </a:rPr>
              <a:t> </a:t>
            </a:r>
            <a:r>
              <a:rPr lang="en-US" sz="2800" dirty="0" err="1">
                <a:latin typeface="+mn-lt"/>
              </a:rPr>
              <a:t>bổng</a:t>
            </a:r>
            <a:r>
              <a:rPr lang="en-US" sz="2800" dirty="0">
                <a:latin typeface="+mn-lt"/>
              </a:rPr>
              <a:t> </a:t>
            </a:r>
            <a:r>
              <a:rPr lang="en-US" sz="2800" dirty="0" err="1">
                <a:latin typeface="+mn-lt"/>
              </a:rPr>
              <a:t>khuyến</a:t>
            </a:r>
            <a:r>
              <a:rPr lang="en-US" sz="2800" dirty="0">
                <a:latin typeface="+mn-lt"/>
              </a:rPr>
              <a:t> </a:t>
            </a:r>
            <a:r>
              <a:rPr lang="en-US" sz="2800" dirty="0" err="1">
                <a:latin typeface="+mn-lt"/>
              </a:rPr>
              <a:t>khích</a:t>
            </a:r>
            <a:r>
              <a:rPr lang="en-US" sz="2800" dirty="0">
                <a:latin typeface="+mn-lt"/>
              </a:rPr>
              <a:t> </a:t>
            </a:r>
            <a:r>
              <a:rPr lang="en-US" sz="2800" dirty="0" err="1">
                <a:latin typeface="+mn-lt"/>
              </a:rPr>
              <a:t>học</a:t>
            </a:r>
            <a:r>
              <a:rPr lang="en-US" sz="2800" dirty="0">
                <a:latin typeface="+mn-lt"/>
              </a:rPr>
              <a:t> </a:t>
            </a:r>
            <a:r>
              <a:rPr lang="en-US" sz="2800" dirty="0" err="1">
                <a:latin typeface="+mn-lt"/>
              </a:rPr>
              <a:t>tập</a:t>
            </a:r>
            <a:r>
              <a:rPr lang="en-US" sz="2800" dirty="0">
                <a:latin typeface="+mn-lt"/>
              </a:rPr>
              <a:t> </a:t>
            </a:r>
            <a:r>
              <a:rPr lang="en-US" sz="2800" dirty="0" err="1">
                <a:latin typeface="+mn-lt"/>
              </a:rPr>
              <a:t>năm</a:t>
            </a:r>
            <a:r>
              <a:rPr lang="en-US" sz="2800" dirty="0">
                <a:latin typeface="+mn-lt"/>
              </a:rPr>
              <a:t> </a:t>
            </a:r>
            <a:r>
              <a:rPr lang="en-US" sz="2800" dirty="0" err="1">
                <a:latin typeface="+mn-lt"/>
              </a:rPr>
              <a:t>học</a:t>
            </a:r>
            <a:r>
              <a:rPr lang="en-US" sz="2800" dirty="0">
                <a:latin typeface="+mn-lt"/>
              </a:rPr>
              <a:t> 2017 – 2018 </a:t>
            </a:r>
            <a:r>
              <a:rPr lang="en-US" sz="2800" dirty="0" err="1">
                <a:latin typeface="+mn-lt"/>
              </a:rPr>
              <a:t>là</a:t>
            </a:r>
            <a:r>
              <a:rPr lang="en-US" sz="2800" dirty="0">
                <a:latin typeface="+mn-lt"/>
              </a:rPr>
              <a:t> </a:t>
            </a:r>
            <a:r>
              <a:rPr lang="en-US" sz="2800" dirty="0" smtClean="0">
                <a:latin typeface="+mn-lt"/>
              </a:rPr>
              <a:t>279 </a:t>
            </a:r>
            <a:r>
              <a:rPr lang="en-US" sz="2800" dirty="0" err="1">
                <a:latin typeface="+mn-lt"/>
              </a:rPr>
              <a:t>triệu</a:t>
            </a:r>
            <a:r>
              <a:rPr lang="en-US" sz="2800" dirty="0">
                <a:latin typeface="+mn-lt"/>
              </a:rPr>
              <a:t> </a:t>
            </a:r>
            <a:r>
              <a:rPr lang="en-US" sz="2800" dirty="0" err="1">
                <a:latin typeface="+mn-lt"/>
              </a:rPr>
              <a:t>đồng</a:t>
            </a:r>
            <a:r>
              <a:rPr lang="en-US" sz="2800" dirty="0" smtClean="0">
                <a:latin typeface="+mn-lt"/>
              </a:rPr>
              <a:t>.</a:t>
            </a:r>
          </a:p>
          <a:p>
            <a:pPr algn="just"/>
            <a:r>
              <a:rPr lang="en-US" sz="2800" dirty="0" smtClean="0">
                <a:latin typeface="+mn-lt"/>
              </a:rPr>
              <a:t>- </a:t>
            </a:r>
            <a:r>
              <a:rPr lang="en-US" sz="2800" dirty="0" err="1" smtClean="0">
                <a:latin typeface="+mn-lt"/>
              </a:rPr>
              <a:t>Xây</a:t>
            </a:r>
            <a:r>
              <a:rPr lang="en-US" sz="2800" dirty="0" smtClean="0">
                <a:latin typeface="+mn-lt"/>
              </a:rPr>
              <a:t> </a:t>
            </a:r>
            <a:r>
              <a:rPr lang="en-US" sz="2800" dirty="0" err="1">
                <a:latin typeface="+mn-lt"/>
              </a:rPr>
              <a:t>dựng</a:t>
            </a:r>
            <a:r>
              <a:rPr lang="en-US" sz="2800" dirty="0">
                <a:latin typeface="+mn-lt"/>
              </a:rPr>
              <a:t> </a:t>
            </a:r>
            <a:r>
              <a:rPr lang="en-US" sz="2800" dirty="0" err="1">
                <a:latin typeface="+mn-lt"/>
              </a:rPr>
              <a:t>môi</a:t>
            </a:r>
            <a:r>
              <a:rPr lang="en-US" sz="2800" dirty="0">
                <a:latin typeface="+mn-lt"/>
              </a:rPr>
              <a:t> </a:t>
            </a:r>
            <a:r>
              <a:rPr lang="en-US" sz="2800" dirty="0" err="1">
                <a:latin typeface="+mn-lt"/>
              </a:rPr>
              <a:t>trường</a:t>
            </a:r>
            <a:r>
              <a:rPr lang="en-US" sz="2800" dirty="0">
                <a:latin typeface="+mn-lt"/>
              </a:rPr>
              <a:t> </a:t>
            </a:r>
            <a:r>
              <a:rPr lang="en-US" sz="2800" dirty="0" err="1">
                <a:latin typeface="+mn-lt"/>
              </a:rPr>
              <a:t>giáo</a:t>
            </a:r>
            <a:r>
              <a:rPr lang="en-US" sz="2800" dirty="0">
                <a:latin typeface="+mn-lt"/>
              </a:rPr>
              <a:t> </a:t>
            </a:r>
            <a:r>
              <a:rPr lang="en-US" sz="2800" dirty="0" err="1">
                <a:latin typeface="+mn-lt"/>
              </a:rPr>
              <a:t>dục</a:t>
            </a:r>
            <a:r>
              <a:rPr lang="en-US" sz="2800" dirty="0">
                <a:latin typeface="+mn-lt"/>
              </a:rPr>
              <a:t> an </a:t>
            </a:r>
            <a:r>
              <a:rPr lang="en-US" sz="2800" dirty="0" err="1">
                <a:latin typeface="+mn-lt"/>
              </a:rPr>
              <a:t>toàn</a:t>
            </a:r>
            <a:r>
              <a:rPr lang="en-US" sz="2800" dirty="0">
                <a:latin typeface="+mn-lt"/>
              </a:rPr>
              <a:t>, </a:t>
            </a:r>
            <a:r>
              <a:rPr lang="en-US" sz="2800" dirty="0" err="1">
                <a:latin typeface="+mn-lt"/>
              </a:rPr>
              <a:t>lành</a:t>
            </a:r>
            <a:r>
              <a:rPr lang="en-US" sz="2800" dirty="0">
                <a:latin typeface="+mn-lt"/>
              </a:rPr>
              <a:t> </a:t>
            </a:r>
            <a:r>
              <a:rPr lang="en-US" sz="2800" dirty="0" err="1">
                <a:latin typeface="+mn-lt"/>
              </a:rPr>
              <a:t>mạnh</a:t>
            </a:r>
            <a:r>
              <a:rPr lang="en-US" sz="2800" dirty="0">
                <a:latin typeface="+mn-lt"/>
              </a:rPr>
              <a:t>, </a:t>
            </a:r>
            <a:r>
              <a:rPr lang="en-US" sz="2800" dirty="0" err="1">
                <a:latin typeface="+mn-lt"/>
              </a:rPr>
              <a:t>thân</a:t>
            </a:r>
            <a:r>
              <a:rPr lang="en-US" sz="2800" dirty="0">
                <a:latin typeface="+mn-lt"/>
              </a:rPr>
              <a:t> </a:t>
            </a:r>
            <a:r>
              <a:rPr lang="en-US" sz="2800" dirty="0" err="1">
                <a:latin typeface="+mn-lt"/>
              </a:rPr>
              <a:t>thiện</a:t>
            </a:r>
            <a:r>
              <a:rPr lang="en-US" sz="2800" dirty="0">
                <a:latin typeface="+mn-lt"/>
              </a:rPr>
              <a:t>, </a:t>
            </a:r>
            <a:r>
              <a:rPr lang="en-US" sz="2800" dirty="0" err="1">
                <a:latin typeface="+mn-lt"/>
              </a:rPr>
              <a:t>bảo</a:t>
            </a:r>
            <a:r>
              <a:rPr lang="en-US" sz="2800" dirty="0">
                <a:latin typeface="+mn-lt"/>
              </a:rPr>
              <a:t> </a:t>
            </a:r>
            <a:r>
              <a:rPr lang="en-US" sz="2800" dirty="0" err="1">
                <a:latin typeface="+mn-lt"/>
              </a:rPr>
              <a:t>đảm</a:t>
            </a:r>
            <a:r>
              <a:rPr lang="en-US" sz="2800" dirty="0">
                <a:latin typeface="+mn-lt"/>
              </a:rPr>
              <a:t> an </a:t>
            </a:r>
            <a:r>
              <a:rPr lang="en-US" sz="2800" dirty="0" err="1">
                <a:latin typeface="+mn-lt"/>
              </a:rPr>
              <a:t>ninh</a:t>
            </a:r>
            <a:r>
              <a:rPr lang="en-US" sz="2800" dirty="0">
                <a:latin typeface="+mn-lt"/>
              </a:rPr>
              <a:t> </a:t>
            </a:r>
            <a:r>
              <a:rPr lang="en-US" sz="2800" dirty="0" err="1">
                <a:latin typeface="+mn-lt"/>
              </a:rPr>
              <a:t>trật</a:t>
            </a:r>
            <a:r>
              <a:rPr lang="en-US" sz="2800" dirty="0">
                <a:latin typeface="+mn-lt"/>
              </a:rPr>
              <a:t> </a:t>
            </a:r>
            <a:r>
              <a:rPr lang="en-US" sz="2800" dirty="0" err="1">
                <a:latin typeface="+mn-lt"/>
              </a:rPr>
              <a:t>tự</a:t>
            </a:r>
            <a:r>
              <a:rPr lang="en-US" sz="2800" dirty="0">
                <a:latin typeface="+mn-lt"/>
              </a:rPr>
              <a:t>, </a:t>
            </a:r>
            <a:r>
              <a:rPr lang="en-US" sz="2800" dirty="0" err="1">
                <a:latin typeface="+mn-lt"/>
              </a:rPr>
              <a:t>xây</a:t>
            </a:r>
            <a:r>
              <a:rPr lang="en-US" sz="2800" dirty="0">
                <a:latin typeface="+mn-lt"/>
              </a:rPr>
              <a:t> </a:t>
            </a:r>
            <a:r>
              <a:rPr lang="en-US" sz="2800" dirty="0" err="1">
                <a:latin typeface="+mn-lt"/>
              </a:rPr>
              <a:t>dựng</a:t>
            </a:r>
            <a:r>
              <a:rPr lang="en-US" sz="2800" dirty="0">
                <a:latin typeface="+mn-lt"/>
              </a:rPr>
              <a:t> </a:t>
            </a:r>
            <a:r>
              <a:rPr lang="en-US" sz="2800" dirty="0" err="1">
                <a:latin typeface="+mn-lt"/>
              </a:rPr>
              <a:t>văn</a:t>
            </a:r>
            <a:r>
              <a:rPr lang="en-US" sz="2800" dirty="0">
                <a:latin typeface="+mn-lt"/>
              </a:rPr>
              <a:t> </a:t>
            </a:r>
            <a:r>
              <a:rPr lang="en-US" sz="2800" dirty="0" err="1">
                <a:latin typeface="+mn-lt"/>
              </a:rPr>
              <a:t>hóa</a:t>
            </a:r>
            <a:r>
              <a:rPr lang="en-US" sz="2800" dirty="0">
                <a:latin typeface="+mn-lt"/>
              </a:rPr>
              <a:t> </a:t>
            </a:r>
            <a:r>
              <a:rPr lang="en-US" sz="2800" dirty="0" err="1">
                <a:latin typeface="+mn-lt"/>
              </a:rPr>
              <a:t>nhà</a:t>
            </a:r>
            <a:r>
              <a:rPr lang="en-US" sz="2800" dirty="0">
                <a:latin typeface="+mn-lt"/>
              </a:rPr>
              <a:t> </a:t>
            </a:r>
            <a:r>
              <a:rPr lang="en-US" sz="2800" dirty="0" err="1">
                <a:latin typeface="+mn-lt"/>
              </a:rPr>
              <a:t>trường</a:t>
            </a:r>
            <a:r>
              <a:rPr lang="en-US" sz="2800" dirty="0">
                <a:latin typeface="+mn-lt"/>
              </a:rPr>
              <a:t>, </a:t>
            </a:r>
            <a:r>
              <a:rPr lang="en-US" sz="2800" dirty="0" err="1">
                <a:latin typeface="+mn-lt"/>
              </a:rPr>
              <a:t>giáo</a:t>
            </a:r>
            <a:r>
              <a:rPr lang="en-US" sz="2800" dirty="0">
                <a:latin typeface="+mn-lt"/>
              </a:rPr>
              <a:t> </a:t>
            </a:r>
            <a:r>
              <a:rPr lang="en-US" sz="2800" dirty="0" err="1">
                <a:latin typeface="+mn-lt"/>
              </a:rPr>
              <a:t>dục</a:t>
            </a:r>
            <a:r>
              <a:rPr lang="en-US" sz="2800" dirty="0">
                <a:latin typeface="+mn-lt"/>
              </a:rPr>
              <a:t> </a:t>
            </a:r>
            <a:r>
              <a:rPr lang="en-US" sz="2800" dirty="0" err="1">
                <a:latin typeface="+mn-lt"/>
              </a:rPr>
              <a:t>kỹ</a:t>
            </a:r>
            <a:r>
              <a:rPr lang="en-US" sz="2800" dirty="0">
                <a:latin typeface="+mn-lt"/>
              </a:rPr>
              <a:t> </a:t>
            </a:r>
            <a:r>
              <a:rPr lang="en-US" sz="2800" dirty="0" err="1">
                <a:latin typeface="+mn-lt"/>
              </a:rPr>
              <a:t>năng</a:t>
            </a:r>
            <a:r>
              <a:rPr lang="en-US" sz="2800" dirty="0">
                <a:latin typeface="+mn-lt"/>
              </a:rPr>
              <a:t> </a:t>
            </a:r>
            <a:r>
              <a:rPr lang="en-US" sz="2800" dirty="0" err="1">
                <a:latin typeface="+mn-lt"/>
              </a:rPr>
              <a:t>sống</a:t>
            </a:r>
            <a:r>
              <a:rPr lang="en-US" sz="2800" dirty="0">
                <a:latin typeface="+mn-lt"/>
              </a:rPr>
              <a:t> </a:t>
            </a:r>
            <a:r>
              <a:rPr lang="en-US" sz="2800" dirty="0" err="1">
                <a:latin typeface="+mn-lt"/>
              </a:rPr>
              <a:t>cho</a:t>
            </a:r>
            <a:r>
              <a:rPr lang="en-US" sz="2800" dirty="0">
                <a:latin typeface="+mn-lt"/>
              </a:rPr>
              <a:t> </a:t>
            </a:r>
            <a:r>
              <a:rPr lang="en-US" sz="2800" dirty="0" err="1">
                <a:latin typeface="+mn-lt"/>
              </a:rPr>
              <a:t>học</a:t>
            </a:r>
            <a:r>
              <a:rPr lang="en-US" sz="2800" dirty="0">
                <a:latin typeface="+mn-lt"/>
              </a:rPr>
              <a:t> </a:t>
            </a:r>
            <a:r>
              <a:rPr lang="en-US" sz="2800" dirty="0" err="1">
                <a:latin typeface="+mn-lt"/>
              </a:rPr>
              <a:t>sinh</a:t>
            </a:r>
            <a:r>
              <a:rPr lang="en-US" sz="2800" dirty="0">
                <a:latin typeface="+mn-lt"/>
              </a:rPr>
              <a:t> </a:t>
            </a:r>
            <a:r>
              <a:rPr lang="en-US" sz="2800" dirty="0" err="1">
                <a:latin typeface="+mn-lt"/>
              </a:rPr>
              <a:t>sinh</a:t>
            </a:r>
            <a:r>
              <a:rPr lang="en-US" sz="2800" dirty="0">
                <a:latin typeface="+mn-lt"/>
              </a:rPr>
              <a:t> </a:t>
            </a:r>
            <a:r>
              <a:rPr lang="en-US" sz="2800" dirty="0" err="1">
                <a:latin typeface="+mn-lt"/>
              </a:rPr>
              <a:t>viên</a:t>
            </a:r>
            <a:r>
              <a:rPr lang="en-US" sz="2800" dirty="0">
                <a:latin typeface="+mn-lt"/>
              </a:rPr>
              <a:t>.</a:t>
            </a:r>
          </a:p>
          <a:p>
            <a:pPr algn="just"/>
            <a:endParaRPr lang="en-US" sz="2600" dirty="0">
              <a:latin typeface="+mn-lt"/>
            </a:endParaRPr>
          </a:p>
        </p:txBody>
      </p:sp>
    </p:spTree>
    <p:extLst>
      <p:ext uri="{BB962C8B-B14F-4D97-AF65-F5344CB8AC3E}">
        <p14:creationId xmlns:p14="http://schemas.microsoft.com/office/powerpoint/2010/main" val="1704640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775335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2. CÔNG TÁC XÂY DỰNG VÀ PHÁT TRIỂN ĐỘI NGŨ </a:t>
            </a:r>
            <a:endParaRPr lang="en-US" sz="24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53300" y="15628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52400" y="1263908"/>
            <a:ext cx="8991600" cy="4832092"/>
          </a:xfrm>
          <a:prstGeom prst="rect">
            <a:avLst/>
          </a:prstGeom>
        </p:spPr>
        <p:txBody>
          <a:bodyPr wrap="square">
            <a:spAutoFit/>
          </a:bodyPr>
          <a:lstStyle/>
          <a:p>
            <a:pPr marL="457200" indent="-457200" algn="just">
              <a:buFont typeface="Wingdings" pitchFamily="2" charset="2"/>
              <a:buChar char="ü"/>
            </a:pPr>
            <a:r>
              <a:rPr lang="vi-VN" sz="2800" dirty="0" smtClean="0">
                <a:latin typeface="+mn-lt"/>
              </a:rPr>
              <a:t>Tổng số CB-GV-NV</a:t>
            </a:r>
            <a:r>
              <a:rPr lang="en-US" sz="2800" dirty="0" smtClean="0">
                <a:latin typeface="+mn-lt"/>
              </a:rPr>
              <a:t>: </a:t>
            </a:r>
            <a:r>
              <a:rPr lang="vi-VN" sz="2800" dirty="0" smtClean="0">
                <a:latin typeface="+mn-lt"/>
              </a:rPr>
              <a:t>3</a:t>
            </a:r>
            <a:r>
              <a:rPr lang="fr-FR" sz="2800" dirty="0" smtClean="0">
                <a:latin typeface="+mn-lt"/>
              </a:rPr>
              <a:t>28</a:t>
            </a:r>
            <a:r>
              <a:rPr lang="vi-VN" sz="2800" dirty="0" smtClean="0">
                <a:latin typeface="+mn-lt"/>
              </a:rPr>
              <a:t> người</a:t>
            </a:r>
            <a:r>
              <a:rPr lang="en-US" sz="2800" dirty="0" smtClean="0">
                <a:latin typeface="+mn-lt"/>
              </a:rPr>
              <a:t>.</a:t>
            </a:r>
          </a:p>
          <a:p>
            <a:pPr marL="457200" lvl="0" indent="-457200" algn="just">
              <a:buFont typeface="Wingdings" pitchFamily="2" charset="2"/>
              <a:buChar char="ü"/>
            </a:pPr>
            <a:r>
              <a:rPr lang="en-US" sz="2800" dirty="0" err="1" smtClean="0">
                <a:latin typeface="+mn-lt"/>
              </a:rPr>
              <a:t>Giảng</a:t>
            </a:r>
            <a:r>
              <a:rPr lang="en-US" sz="2800" dirty="0" smtClean="0">
                <a:latin typeface="+mn-lt"/>
              </a:rPr>
              <a:t> </a:t>
            </a:r>
            <a:r>
              <a:rPr lang="en-US" sz="2800" dirty="0" err="1">
                <a:latin typeface="+mn-lt"/>
              </a:rPr>
              <a:t>viên</a:t>
            </a:r>
            <a:r>
              <a:rPr lang="vi-VN" sz="2800" dirty="0">
                <a:latin typeface="+mn-lt"/>
              </a:rPr>
              <a:t>: </a:t>
            </a:r>
            <a:r>
              <a:rPr lang="en-US" sz="2800" dirty="0">
                <a:latin typeface="+mn-lt"/>
              </a:rPr>
              <a:t>202</a:t>
            </a:r>
          </a:p>
          <a:p>
            <a:pPr lvl="0" algn="just"/>
            <a:r>
              <a:rPr lang="en-US" sz="2800" dirty="0" smtClean="0">
                <a:latin typeface="+mn-lt"/>
              </a:rPr>
              <a:t>     - </a:t>
            </a:r>
            <a:r>
              <a:rPr lang="en-US" sz="2800" dirty="0" err="1" smtClean="0">
                <a:latin typeface="+mn-lt"/>
              </a:rPr>
              <a:t>Tỉ</a:t>
            </a:r>
            <a:r>
              <a:rPr lang="en-US" sz="2800" dirty="0" smtClean="0">
                <a:latin typeface="+mn-lt"/>
              </a:rPr>
              <a:t> </a:t>
            </a:r>
            <a:r>
              <a:rPr lang="en-US" sz="2800" dirty="0" err="1" smtClean="0">
                <a:latin typeface="+mn-lt"/>
              </a:rPr>
              <a:t>lệ</a:t>
            </a:r>
            <a:r>
              <a:rPr lang="en-US" sz="2800" dirty="0" smtClean="0">
                <a:latin typeface="+mn-lt"/>
              </a:rPr>
              <a:t> GV/HSSV </a:t>
            </a:r>
            <a:r>
              <a:rPr lang="en-US" sz="2800" dirty="0" err="1" smtClean="0">
                <a:latin typeface="+mn-lt"/>
              </a:rPr>
              <a:t>sau</a:t>
            </a:r>
            <a:r>
              <a:rPr lang="en-US" sz="2800" dirty="0" smtClean="0">
                <a:latin typeface="+mn-lt"/>
              </a:rPr>
              <a:t> qui </a:t>
            </a:r>
            <a:r>
              <a:rPr lang="en-US" sz="2800" dirty="0" err="1" smtClean="0">
                <a:latin typeface="+mn-lt"/>
              </a:rPr>
              <a:t>đổi</a:t>
            </a:r>
            <a:r>
              <a:rPr lang="en-US" sz="2800" dirty="0" smtClean="0">
                <a:latin typeface="+mn-lt"/>
              </a:rPr>
              <a:t> </a:t>
            </a:r>
            <a:r>
              <a:rPr lang="en-US" sz="2800" dirty="0" err="1" smtClean="0">
                <a:latin typeface="+mn-lt"/>
              </a:rPr>
              <a:t>là</a:t>
            </a:r>
            <a:r>
              <a:rPr lang="en-US" sz="2800" dirty="0" smtClean="0">
                <a:latin typeface="+mn-lt"/>
              </a:rPr>
              <a:t> 1/22,4</a:t>
            </a:r>
          </a:p>
          <a:p>
            <a:pPr lvl="0" algn="just"/>
            <a:r>
              <a:rPr lang="en-US" sz="2800" dirty="0" smtClean="0">
                <a:latin typeface="+mn-lt"/>
              </a:rPr>
              <a:t>     - </a:t>
            </a:r>
            <a:r>
              <a:rPr lang="en-US" sz="2800" dirty="0" err="1" smtClean="0">
                <a:latin typeface="+mn-lt"/>
              </a:rPr>
              <a:t>Tỉ</a:t>
            </a:r>
            <a:r>
              <a:rPr lang="en-US" sz="2800" dirty="0" smtClean="0">
                <a:latin typeface="+mn-lt"/>
              </a:rPr>
              <a:t> </a:t>
            </a:r>
            <a:r>
              <a:rPr lang="en-US" sz="2800" dirty="0" err="1" smtClean="0">
                <a:latin typeface="+mn-lt"/>
              </a:rPr>
              <a:t>lệ</a:t>
            </a:r>
            <a:r>
              <a:rPr lang="en-US" sz="2800" dirty="0" smtClean="0">
                <a:latin typeface="+mn-lt"/>
              </a:rPr>
              <a:t> GV </a:t>
            </a:r>
            <a:r>
              <a:rPr lang="en-US" sz="2800" dirty="0" err="1" smtClean="0">
                <a:latin typeface="+mn-lt"/>
              </a:rPr>
              <a:t>có</a:t>
            </a:r>
            <a:r>
              <a:rPr lang="en-US" sz="2800" dirty="0" smtClean="0">
                <a:latin typeface="+mn-lt"/>
              </a:rPr>
              <a:t> </a:t>
            </a:r>
            <a:r>
              <a:rPr lang="en-US" sz="2800" dirty="0" err="1" smtClean="0">
                <a:latin typeface="+mn-lt"/>
              </a:rPr>
              <a:t>trình</a:t>
            </a:r>
            <a:r>
              <a:rPr lang="en-US" sz="2800" dirty="0" smtClean="0">
                <a:latin typeface="+mn-lt"/>
              </a:rPr>
              <a:t> </a:t>
            </a:r>
            <a:r>
              <a:rPr lang="en-US" sz="2800" dirty="0" err="1" smtClean="0">
                <a:latin typeface="+mn-lt"/>
              </a:rPr>
              <a:t>độ</a:t>
            </a:r>
            <a:r>
              <a:rPr lang="en-US" sz="2800" dirty="0" smtClean="0">
                <a:latin typeface="+mn-lt"/>
              </a:rPr>
              <a:t> </a:t>
            </a:r>
            <a:r>
              <a:rPr lang="en-US" sz="2800" dirty="0" err="1" smtClean="0">
                <a:latin typeface="+mn-lt"/>
              </a:rPr>
              <a:t>sau</a:t>
            </a:r>
            <a:r>
              <a:rPr lang="en-US" sz="2800" dirty="0" smtClean="0">
                <a:latin typeface="+mn-lt"/>
              </a:rPr>
              <a:t> </a:t>
            </a:r>
            <a:r>
              <a:rPr lang="en-US" sz="2800" dirty="0" err="1" smtClean="0">
                <a:latin typeface="+mn-lt"/>
              </a:rPr>
              <a:t>đại</a:t>
            </a:r>
            <a:r>
              <a:rPr lang="en-US" sz="2800" dirty="0" smtClean="0">
                <a:latin typeface="+mn-lt"/>
              </a:rPr>
              <a:t> </a:t>
            </a:r>
            <a:r>
              <a:rPr lang="en-US" sz="2800" dirty="0" err="1" smtClean="0">
                <a:latin typeface="+mn-lt"/>
              </a:rPr>
              <a:t>học</a:t>
            </a:r>
            <a:r>
              <a:rPr lang="en-US" sz="2800" dirty="0" smtClean="0">
                <a:latin typeface="+mn-lt"/>
              </a:rPr>
              <a:t> 75,74%.</a:t>
            </a:r>
          </a:p>
          <a:p>
            <a:pPr lvl="0" algn="just"/>
            <a:r>
              <a:rPr lang="en-US" sz="2800" dirty="0" smtClean="0">
                <a:latin typeface="+mn-lt"/>
              </a:rPr>
              <a:t>     </a:t>
            </a:r>
            <a:r>
              <a:rPr lang="en-US" sz="2800" dirty="0">
                <a:latin typeface="+mn-lt"/>
              </a:rPr>
              <a:t>- </a:t>
            </a:r>
            <a:r>
              <a:rPr lang="vi-VN" sz="2800" dirty="0">
                <a:latin typeface="+mn-lt"/>
              </a:rPr>
              <a:t>Trình độ ngoại ngữ: </a:t>
            </a:r>
            <a:r>
              <a:rPr lang="vi-VN" sz="2800" dirty="0" smtClean="0">
                <a:latin typeface="+mn-lt"/>
              </a:rPr>
              <a:t>174/202GV </a:t>
            </a:r>
            <a:r>
              <a:rPr lang="vi-VN" sz="2800" dirty="0">
                <a:latin typeface="+mn-lt"/>
              </a:rPr>
              <a:t>đạt </a:t>
            </a:r>
            <a:r>
              <a:rPr lang="vi-VN" sz="2800" dirty="0" smtClean="0">
                <a:latin typeface="+mn-lt"/>
              </a:rPr>
              <a:t>chuẩn 86,57%</a:t>
            </a:r>
            <a:endParaRPr lang="en-US" sz="2800" dirty="0" smtClean="0">
              <a:latin typeface="+mn-lt"/>
            </a:endParaRPr>
          </a:p>
          <a:p>
            <a:pPr lvl="0" algn="just"/>
            <a:r>
              <a:rPr lang="en-US" sz="2800" dirty="0" smtClean="0">
                <a:latin typeface="+mn-lt"/>
              </a:rPr>
              <a:t>     - </a:t>
            </a:r>
            <a:r>
              <a:rPr lang="vi-VN" sz="2800" dirty="0">
                <a:latin typeface="+mn-lt"/>
              </a:rPr>
              <a:t>Trình độ tin học: </a:t>
            </a:r>
            <a:r>
              <a:rPr lang="en-US" sz="2800" dirty="0" smtClean="0">
                <a:latin typeface="+mn-lt"/>
              </a:rPr>
              <a:t>175</a:t>
            </a:r>
            <a:r>
              <a:rPr lang="vi-VN" sz="2800" dirty="0" smtClean="0">
                <a:latin typeface="+mn-lt"/>
              </a:rPr>
              <a:t>/202GV </a:t>
            </a:r>
            <a:r>
              <a:rPr lang="vi-VN" sz="2800" dirty="0">
                <a:latin typeface="+mn-lt"/>
              </a:rPr>
              <a:t>đạt </a:t>
            </a:r>
            <a:r>
              <a:rPr lang="en-US" sz="2800" dirty="0" err="1" smtClean="0">
                <a:latin typeface="+mn-lt"/>
              </a:rPr>
              <a:t>chuẩn</a:t>
            </a:r>
            <a:r>
              <a:rPr lang="en-US" sz="2800" dirty="0" smtClean="0">
                <a:latin typeface="+mn-lt"/>
              </a:rPr>
              <a:t> </a:t>
            </a:r>
            <a:r>
              <a:rPr lang="vi-VN" sz="2800" dirty="0" smtClean="0">
                <a:latin typeface="+mn-lt"/>
              </a:rPr>
              <a:t>tin </a:t>
            </a:r>
            <a:r>
              <a:rPr lang="vi-VN" sz="2800" dirty="0">
                <a:latin typeface="+mn-lt"/>
              </a:rPr>
              <a:t>học </a:t>
            </a:r>
            <a:r>
              <a:rPr lang="en-US" sz="2800" dirty="0" smtClean="0">
                <a:latin typeface="+mn-lt"/>
              </a:rPr>
              <a:t>86,6%</a:t>
            </a:r>
          </a:p>
          <a:p>
            <a:pPr lvl="0"/>
            <a:r>
              <a:rPr lang="en-US" sz="2800" dirty="0">
                <a:latin typeface="+mn-lt"/>
              </a:rPr>
              <a:t> </a:t>
            </a:r>
            <a:r>
              <a:rPr lang="en-US" sz="2800" dirty="0" smtClean="0">
                <a:latin typeface="+mn-lt"/>
              </a:rPr>
              <a:t>    - </a:t>
            </a:r>
            <a:r>
              <a:rPr lang="vi-VN" sz="2800" dirty="0" smtClean="0">
                <a:latin typeface="+mn-lt"/>
              </a:rPr>
              <a:t>CBQL,GV học </a:t>
            </a:r>
            <a:r>
              <a:rPr lang="vi-VN" sz="2800" dirty="0">
                <a:latin typeface="+mn-lt"/>
              </a:rPr>
              <a:t>Nghiên cứu sinh:10 </a:t>
            </a:r>
            <a:r>
              <a:rPr lang="en-US" sz="2800" dirty="0" err="1">
                <a:latin typeface="+mn-lt"/>
              </a:rPr>
              <a:t>người</a:t>
            </a:r>
            <a:endParaRPr lang="en-US" sz="2800" dirty="0">
              <a:latin typeface="+mn-lt"/>
            </a:endParaRPr>
          </a:p>
          <a:p>
            <a:pPr lvl="0"/>
            <a:r>
              <a:rPr lang="en-US" sz="2800" dirty="0" smtClean="0">
                <a:latin typeface="+mn-lt"/>
              </a:rPr>
              <a:t>     - </a:t>
            </a:r>
            <a:r>
              <a:rPr lang="vi-VN" sz="2800" dirty="0">
                <a:latin typeface="+mn-lt"/>
              </a:rPr>
              <a:t>CBQL, GV </a:t>
            </a:r>
            <a:r>
              <a:rPr lang="vi-VN" sz="2800" dirty="0" smtClean="0">
                <a:latin typeface="+mn-lt"/>
              </a:rPr>
              <a:t>học </a:t>
            </a:r>
            <a:r>
              <a:rPr lang="vi-VN" sz="2800" dirty="0">
                <a:latin typeface="+mn-lt"/>
              </a:rPr>
              <a:t>Cao học: 22 </a:t>
            </a:r>
            <a:r>
              <a:rPr lang="en-US" sz="2800" dirty="0" err="1">
                <a:latin typeface="+mn-lt"/>
              </a:rPr>
              <a:t>người</a:t>
            </a:r>
            <a:endParaRPr lang="en-US" sz="2800" dirty="0">
              <a:latin typeface="+mn-lt"/>
            </a:endParaRPr>
          </a:p>
          <a:p>
            <a:pPr lvl="0"/>
            <a:r>
              <a:rPr lang="en-US" sz="2800" dirty="0" smtClean="0">
                <a:latin typeface="+mn-lt"/>
              </a:rPr>
              <a:t>     - </a:t>
            </a:r>
            <a:r>
              <a:rPr lang="en-US" sz="2800" dirty="0">
                <a:latin typeface="+mn-lt"/>
              </a:rPr>
              <a:t>CBQL, GV </a:t>
            </a:r>
            <a:r>
              <a:rPr lang="en-US" sz="2800" dirty="0" err="1" smtClean="0">
                <a:latin typeface="+mn-lt"/>
              </a:rPr>
              <a:t>học</a:t>
            </a:r>
            <a:r>
              <a:rPr lang="en-US" sz="2800" dirty="0" smtClean="0">
                <a:latin typeface="+mn-lt"/>
              </a:rPr>
              <a:t> </a:t>
            </a:r>
            <a:r>
              <a:rPr lang="en-US" sz="2800" dirty="0" err="1">
                <a:latin typeface="+mn-lt"/>
              </a:rPr>
              <a:t>Trung</a:t>
            </a:r>
            <a:r>
              <a:rPr lang="en-US" sz="2800" dirty="0">
                <a:latin typeface="+mn-lt"/>
              </a:rPr>
              <a:t> </a:t>
            </a:r>
            <a:r>
              <a:rPr lang="en-US" sz="2800" dirty="0" err="1">
                <a:latin typeface="+mn-lt"/>
              </a:rPr>
              <a:t>cấp</a:t>
            </a:r>
            <a:r>
              <a:rPr lang="en-US" sz="2800" dirty="0">
                <a:latin typeface="+mn-lt"/>
              </a:rPr>
              <a:t> </a:t>
            </a:r>
            <a:r>
              <a:rPr lang="en-US" sz="2800" dirty="0" err="1">
                <a:latin typeface="+mn-lt"/>
              </a:rPr>
              <a:t>Lý</a:t>
            </a:r>
            <a:r>
              <a:rPr lang="en-US" sz="2800" dirty="0">
                <a:latin typeface="+mn-lt"/>
              </a:rPr>
              <a:t> </a:t>
            </a:r>
            <a:r>
              <a:rPr lang="en-US" sz="2800" dirty="0" err="1">
                <a:latin typeface="+mn-lt"/>
              </a:rPr>
              <a:t>luận</a:t>
            </a:r>
            <a:r>
              <a:rPr lang="en-US" sz="2800" dirty="0">
                <a:latin typeface="+mn-lt"/>
              </a:rPr>
              <a:t> </a:t>
            </a:r>
            <a:r>
              <a:rPr lang="en-US" sz="2800" dirty="0" smtClean="0">
                <a:latin typeface="+mn-lt"/>
              </a:rPr>
              <a:t>CT- HC: </a:t>
            </a:r>
            <a:r>
              <a:rPr lang="en-US" sz="2800" dirty="0">
                <a:latin typeface="+mn-lt"/>
              </a:rPr>
              <a:t>77 </a:t>
            </a:r>
            <a:r>
              <a:rPr lang="en-US" sz="2800" dirty="0" err="1">
                <a:latin typeface="+mn-lt"/>
              </a:rPr>
              <a:t>người</a:t>
            </a:r>
            <a:r>
              <a:rPr lang="en-US" sz="2800" dirty="0">
                <a:latin typeface="+mn-lt"/>
              </a:rPr>
              <a:t>.</a:t>
            </a:r>
          </a:p>
          <a:p>
            <a:pPr lvl="0" algn="just"/>
            <a:r>
              <a:rPr lang="vi-VN" sz="2800" dirty="0">
                <a:latin typeface="+mn-lt"/>
              </a:rPr>
              <a:t>  </a:t>
            </a:r>
            <a:endParaRPr lang="en-US" sz="2800" dirty="0">
              <a:latin typeface="+mn-lt"/>
            </a:endParaRPr>
          </a:p>
          <a:p>
            <a:pPr lvl="0" algn="just"/>
            <a:endParaRPr lang="en-US" sz="2800" dirty="0"/>
          </a:p>
        </p:txBody>
      </p:sp>
    </p:spTree>
    <p:extLst>
      <p:ext uri="{BB962C8B-B14F-4D97-AF65-F5344CB8AC3E}">
        <p14:creationId xmlns:p14="http://schemas.microsoft.com/office/powerpoint/2010/main" val="6000404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304800"/>
            <a:ext cx="775335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3. CÔNG TÁC PHÁT TRIỂN CƠ SỞ VẬT CHẤT PHỤC VỤ CÔNG TÁC ĐÀO TẠO NGUỒN NHÂN LỰC CHẤT LƯỢNG CAO</a:t>
            </a:r>
            <a:endParaRPr lang="en-US" sz="24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61674" y="496712"/>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0" y="1219200"/>
            <a:ext cx="9144000" cy="5401479"/>
          </a:xfrm>
          <a:prstGeom prst="rect">
            <a:avLst/>
          </a:prstGeom>
        </p:spPr>
        <p:txBody>
          <a:bodyPr wrap="square">
            <a:spAutoFit/>
          </a:bodyPr>
          <a:lstStyle/>
          <a:p>
            <a:pPr lvl="0" algn="just"/>
            <a:r>
              <a:rPr lang="en-US" sz="2300" dirty="0" smtClean="0">
                <a:latin typeface="+mn-lt"/>
              </a:rPr>
              <a:t>	</a:t>
            </a:r>
            <a:r>
              <a:rPr lang="vi-VN" sz="2300" dirty="0" smtClean="0">
                <a:latin typeface="+mn-lt"/>
              </a:rPr>
              <a:t>Dự </a:t>
            </a:r>
            <a:r>
              <a:rPr lang="vi-VN" sz="2300" dirty="0">
                <a:latin typeface="+mn-lt"/>
              </a:rPr>
              <a:t>án Đầu tư ngành Cơ khí trở thành ngành đào tạo mũi nhọn của Trường Cao đẳng Lý Tự Trọng </a:t>
            </a:r>
            <a:r>
              <a:rPr lang="en-US" sz="2300" dirty="0" smtClean="0">
                <a:latin typeface="+mn-lt"/>
              </a:rPr>
              <a:t>Tp. </a:t>
            </a:r>
            <a:r>
              <a:rPr lang="vi-VN" sz="2300" dirty="0" smtClean="0">
                <a:latin typeface="+mn-lt"/>
              </a:rPr>
              <a:t>Hồ </a:t>
            </a:r>
            <a:r>
              <a:rPr lang="vi-VN" sz="2300" dirty="0">
                <a:latin typeface="+mn-lt"/>
              </a:rPr>
              <a:t>Chí Minh giai đoạn 2018 – 2020;</a:t>
            </a:r>
            <a:endParaRPr lang="en-US" sz="2300" dirty="0">
              <a:latin typeface="+mn-lt"/>
            </a:endParaRPr>
          </a:p>
          <a:p>
            <a:pPr lvl="0" algn="just"/>
            <a:r>
              <a:rPr lang="en-US" sz="2300" dirty="0" smtClean="0">
                <a:latin typeface="+mn-lt"/>
              </a:rPr>
              <a:t>	</a:t>
            </a:r>
            <a:r>
              <a:rPr lang="vi-VN" sz="2300" dirty="0" smtClean="0">
                <a:latin typeface="+mn-lt"/>
              </a:rPr>
              <a:t>Dự </a:t>
            </a:r>
            <a:r>
              <a:rPr lang="vi-VN" sz="2300" dirty="0">
                <a:latin typeface="+mn-lt"/>
              </a:rPr>
              <a:t>án Đầu tư phát triển trường Cao đẳng Lý Tự Trọng </a:t>
            </a:r>
            <a:r>
              <a:rPr lang="en-US" sz="2300" dirty="0" smtClean="0">
                <a:latin typeface="+mn-lt"/>
              </a:rPr>
              <a:t>Tp. </a:t>
            </a:r>
            <a:r>
              <a:rPr lang="vi-VN" sz="2300" dirty="0" smtClean="0">
                <a:latin typeface="+mn-lt"/>
              </a:rPr>
              <a:t>Hồ </a:t>
            </a:r>
            <a:r>
              <a:rPr lang="vi-VN" sz="2300" dirty="0">
                <a:latin typeface="+mn-lt"/>
              </a:rPr>
              <a:t>Chí Minh thành trường nghề chất lượng cao đến năm 2020 và trường đầu tư nghề trọng điểm</a:t>
            </a:r>
            <a:r>
              <a:rPr lang="en-US" sz="2300" dirty="0">
                <a:latin typeface="+mn-lt"/>
              </a:rPr>
              <a:t>;</a:t>
            </a:r>
            <a:r>
              <a:rPr lang="vi-VN" sz="2300" dirty="0">
                <a:latin typeface="+mn-lt"/>
              </a:rPr>
              <a:t> </a:t>
            </a:r>
            <a:endParaRPr lang="en-US" sz="2300" dirty="0">
              <a:latin typeface="+mn-lt"/>
            </a:endParaRPr>
          </a:p>
          <a:p>
            <a:pPr lvl="0" algn="just"/>
            <a:r>
              <a:rPr lang="en-US" sz="2300" dirty="0" smtClean="0">
                <a:latin typeface="+mn-lt"/>
              </a:rPr>
              <a:t>	</a:t>
            </a:r>
            <a:r>
              <a:rPr lang="vi-VN" sz="2300" dirty="0" smtClean="0">
                <a:latin typeface="+mn-lt"/>
              </a:rPr>
              <a:t>Dự </a:t>
            </a:r>
            <a:r>
              <a:rPr lang="vi-VN" sz="2300" dirty="0">
                <a:latin typeface="+mn-lt"/>
              </a:rPr>
              <a:t>án “Đầu tư nghề trọng điểm giai đoạn 2018 - 2020 của Trường Cao đẳng Lý Tự Trọng Thành phố Hồ Chí Minh”;</a:t>
            </a:r>
            <a:endParaRPr lang="en-US" sz="2300" dirty="0">
              <a:latin typeface="+mn-lt"/>
            </a:endParaRPr>
          </a:p>
          <a:p>
            <a:pPr lvl="0" algn="just"/>
            <a:r>
              <a:rPr lang="en-US" sz="2300" dirty="0" smtClean="0">
                <a:latin typeface="+mn-lt"/>
              </a:rPr>
              <a:t>	</a:t>
            </a:r>
            <a:r>
              <a:rPr lang="vi-VN" sz="2300" dirty="0" smtClean="0">
                <a:latin typeface="+mn-lt"/>
              </a:rPr>
              <a:t>Dự </a:t>
            </a:r>
            <a:r>
              <a:rPr lang="vi-VN" sz="2300" dirty="0">
                <a:latin typeface="+mn-lt"/>
              </a:rPr>
              <a:t>án “Đầu tư nghề trọng điểm theo chương trình mục tiêu thuộc Chương trình mục tiêu Giáo dục nghề nghiệp-Việc làm và An toàn lao động giai đoạn 2016-2020 của Trường Cao đẳng Lý Tự Trọng Thành phố Hồ Chí Minh”;</a:t>
            </a:r>
            <a:endParaRPr lang="en-US" sz="2300" dirty="0">
              <a:latin typeface="+mn-lt"/>
            </a:endParaRPr>
          </a:p>
          <a:p>
            <a:pPr lvl="0" algn="just"/>
            <a:r>
              <a:rPr lang="en-US" sz="2300" dirty="0" smtClean="0">
                <a:latin typeface="+mn-lt"/>
              </a:rPr>
              <a:t>	</a:t>
            </a:r>
            <a:r>
              <a:rPr lang="vi-VN" sz="2300" dirty="0" smtClean="0">
                <a:latin typeface="+mn-lt"/>
              </a:rPr>
              <a:t>Đề </a:t>
            </a:r>
            <a:r>
              <a:rPr lang="vi-VN" sz="2300" dirty="0">
                <a:latin typeface="+mn-lt"/>
              </a:rPr>
              <a:t>án Hỗ trợ đào tạo nâng cao chất lượng nguồn nhân lực đáp ứng yêu cầu các ngành sản xuất sản phẩm công nghiệp hỗ trợ trên địa bàn Thành phố Hồ Chí Minh giai đoạn 2018-2020;</a:t>
            </a:r>
            <a:endParaRPr lang="en-US" sz="2300" dirty="0">
              <a:latin typeface="+mn-lt"/>
            </a:endParaRPr>
          </a:p>
          <a:p>
            <a:pPr lvl="0" algn="just"/>
            <a:r>
              <a:rPr lang="en-US" sz="2300" dirty="0" smtClean="0">
                <a:latin typeface="+mn-lt"/>
              </a:rPr>
              <a:t>	</a:t>
            </a:r>
            <a:r>
              <a:rPr lang="vi-VN" sz="2300" dirty="0" smtClean="0">
                <a:latin typeface="+mn-lt"/>
              </a:rPr>
              <a:t>Đề </a:t>
            </a:r>
            <a:r>
              <a:rPr lang="vi-VN" sz="2300" dirty="0">
                <a:latin typeface="+mn-lt"/>
              </a:rPr>
              <a:t>án “Đầu tư Nhà trường thông minh”.</a:t>
            </a:r>
            <a:endParaRPr lang="en-US" sz="2300" dirty="0">
              <a:latin typeface="+mn-lt"/>
            </a:endParaRPr>
          </a:p>
        </p:txBody>
      </p:sp>
    </p:spTree>
    <p:extLst>
      <p:ext uri="{BB962C8B-B14F-4D97-AF65-F5344CB8AC3E}">
        <p14:creationId xmlns:p14="http://schemas.microsoft.com/office/powerpoint/2010/main" val="28408899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43000" y="76200"/>
            <a:ext cx="82296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4. CÔNG TÁC KHẢO THÍ VÀ ĐẢM BẢO CHẤT LƯỢNG</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467600" y="228600"/>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0" y="1513344"/>
            <a:ext cx="9144000" cy="2677656"/>
          </a:xfrm>
          <a:prstGeom prst="rect">
            <a:avLst/>
          </a:prstGeom>
        </p:spPr>
        <p:txBody>
          <a:bodyPr wrap="square">
            <a:spAutoFit/>
          </a:bodyPr>
          <a:lstStyle/>
          <a:p>
            <a:pPr lvl="0" algn="just"/>
            <a:r>
              <a:rPr lang="en-US" sz="2400" dirty="0" smtClean="0">
                <a:latin typeface="+mn-lt"/>
              </a:rPr>
              <a:t>	- H</a:t>
            </a:r>
            <a:r>
              <a:rPr lang="vi-VN" sz="2400" dirty="0" smtClean="0">
                <a:latin typeface="+mn-lt"/>
              </a:rPr>
              <a:t>oàn </a:t>
            </a:r>
            <a:r>
              <a:rPr lang="vi-VN" sz="2400" dirty="0">
                <a:latin typeface="+mn-lt"/>
              </a:rPr>
              <a:t>thành báo cáo tự đánh giá theo tiêu chí Trường nghề chất lượng </a:t>
            </a:r>
            <a:r>
              <a:rPr lang="vi-VN" sz="2400" dirty="0" smtClean="0">
                <a:latin typeface="+mn-lt"/>
              </a:rPr>
              <a:t>cao</a:t>
            </a:r>
            <a:endParaRPr lang="en-US" sz="2400" dirty="0">
              <a:latin typeface="+mn-lt"/>
            </a:endParaRPr>
          </a:p>
          <a:p>
            <a:pPr lvl="0" algn="just"/>
            <a:r>
              <a:rPr lang="en-US" sz="2400" dirty="0" smtClean="0">
                <a:latin typeface="+mn-lt"/>
              </a:rPr>
              <a:t>	- T</a:t>
            </a:r>
            <a:r>
              <a:rPr lang="vi-VN" sz="2400" dirty="0">
                <a:latin typeface="+mn-lt"/>
              </a:rPr>
              <a:t>hành lập Hội đồng tự đánh giá chất lượng chương trình đào tạo và xây dựng Kế hoạch thực hiện đánh giá chương trình </a:t>
            </a:r>
            <a:r>
              <a:rPr lang="vi-VN" sz="2400" dirty="0" smtClean="0">
                <a:latin typeface="+mn-lt"/>
              </a:rPr>
              <a:t>đào</a:t>
            </a:r>
            <a:r>
              <a:rPr lang="en-US" sz="2400" dirty="0" smtClean="0">
                <a:latin typeface="+mn-lt"/>
              </a:rPr>
              <a:t>.</a:t>
            </a:r>
          </a:p>
          <a:p>
            <a:pPr lvl="0" algn="just"/>
            <a:r>
              <a:rPr lang="vi-VN" sz="2400" dirty="0" smtClean="0">
                <a:latin typeface="+mn-lt"/>
              </a:rPr>
              <a:t> </a:t>
            </a:r>
            <a:r>
              <a:rPr lang="en-US" sz="2400" dirty="0" smtClean="0">
                <a:latin typeface="+mn-lt"/>
              </a:rPr>
              <a:t>	- X</a:t>
            </a:r>
            <a:r>
              <a:rPr lang="vi-VN" sz="2400" dirty="0" smtClean="0">
                <a:latin typeface="+mn-lt"/>
              </a:rPr>
              <a:t>ây </a:t>
            </a:r>
            <a:r>
              <a:rPr lang="vi-VN" sz="2400" dirty="0">
                <a:latin typeface="+mn-lt"/>
              </a:rPr>
              <a:t>dựng ban hành triển khai thực hiện Kế hoạch đánh giá chuẩn chuyên môn, nghiệp vụ của nhà giáo giáo dục nghề nghiệp năm học </a:t>
            </a:r>
            <a:r>
              <a:rPr lang="vi-VN" sz="2400" dirty="0" smtClean="0">
                <a:latin typeface="+mn-lt"/>
              </a:rPr>
              <a:t>2017-2018</a:t>
            </a:r>
            <a:r>
              <a:rPr lang="en-US" sz="2400" dirty="0" smtClean="0">
                <a:latin typeface="+mn-lt"/>
              </a:rPr>
              <a:t>.</a:t>
            </a:r>
            <a:endParaRPr lang="en-US" sz="2400" dirty="0">
              <a:latin typeface="+mn-lt"/>
            </a:endParaRPr>
          </a:p>
        </p:txBody>
      </p:sp>
    </p:spTree>
    <p:extLst>
      <p:ext uri="{BB962C8B-B14F-4D97-AF65-F5344CB8AC3E}">
        <p14:creationId xmlns:p14="http://schemas.microsoft.com/office/powerpoint/2010/main" val="4193883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23950" y="368299"/>
            <a:ext cx="7973576"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smtClean="0">
                <a:solidFill>
                  <a:srgbClr val="FF0000"/>
                </a:solidFill>
              </a:rPr>
              <a:t>5. HOẠT ĐỘNG KHOA HỌC VÀ CÔNG TÁC HỢP TÁC, GIAO LƯU, TRAO ĐỔI KINH NGHIỆM VỚI CÁC TRƯỜNG TIÊN TIẾN TRONG VÀ NGOÀI NƯỚC.</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467600" y="742947"/>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600200"/>
            <a:ext cx="9097526" cy="4093428"/>
          </a:xfrm>
          <a:prstGeom prst="rect">
            <a:avLst/>
          </a:prstGeom>
        </p:spPr>
        <p:txBody>
          <a:bodyPr wrap="square">
            <a:spAutoFit/>
          </a:bodyPr>
          <a:lstStyle/>
          <a:p>
            <a:pPr lvl="0" algn="just"/>
            <a:r>
              <a:rPr lang="en-US" sz="2600" dirty="0" smtClean="0">
                <a:latin typeface="+mn-lt"/>
              </a:rPr>
              <a:t>	- </a:t>
            </a:r>
            <a:r>
              <a:rPr lang="vi-VN" sz="2600" dirty="0" smtClean="0">
                <a:latin typeface="+mn-lt"/>
              </a:rPr>
              <a:t>Năm </a:t>
            </a:r>
            <a:r>
              <a:rPr lang="vi-VN" sz="2600" dirty="0">
                <a:latin typeface="+mn-lt"/>
              </a:rPr>
              <a:t>2017, cán bộ </a:t>
            </a:r>
            <a:r>
              <a:rPr lang="en-US" sz="2600" dirty="0" err="1" smtClean="0">
                <a:latin typeface="+mn-lt"/>
              </a:rPr>
              <a:t>đi</a:t>
            </a:r>
            <a:r>
              <a:rPr lang="en-US" sz="2600" dirty="0" smtClean="0">
                <a:latin typeface="+mn-lt"/>
              </a:rPr>
              <a:t> </a:t>
            </a:r>
            <a:r>
              <a:rPr lang="vi-VN" sz="2600" dirty="0" smtClean="0">
                <a:latin typeface="+mn-lt"/>
              </a:rPr>
              <a:t>tham </a:t>
            </a:r>
            <a:r>
              <a:rPr lang="vi-VN" sz="2600" dirty="0">
                <a:latin typeface="+mn-lt"/>
              </a:rPr>
              <a:t>quan, học tập và trao đổi kinh nghiệm với trường Đại học Chosun, Hàn Quốc theo chương trình của Sở Giáo dục và Đào tạo; tham quan nhà máy KONE </a:t>
            </a:r>
            <a:endParaRPr lang="en-US" sz="2600" dirty="0" smtClean="0">
              <a:latin typeface="+mn-lt"/>
            </a:endParaRPr>
          </a:p>
          <a:p>
            <a:pPr lvl="0" algn="just"/>
            <a:r>
              <a:rPr lang="en-US" sz="2600" dirty="0" smtClean="0">
                <a:latin typeface="+mn-lt"/>
              </a:rPr>
              <a:t>	- </a:t>
            </a:r>
            <a:r>
              <a:rPr lang="vi-VN" sz="2600" dirty="0" smtClean="0">
                <a:latin typeface="+mn-lt"/>
              </a:rPr>
              <a:t>Năm </a:t>
            </a:r>
            <a:r>
              <a:rPr lang="vi-VN" sz="2600" dirty="0">
                <a:latin typeface="+mn-lt"/>
              </a:rPr>
              <a:t>2018, cán bộ, giảng viên </a:t>
            </a:r>
            <a:r>
              <a:rPr lang="vi-VN" sz="2600" dirty="0" smtClean="0">
                <a:latin typeface="+mn-lt"/>
              </a:rPr>
              <a:t>tham </a:t>
            </a:r>
            <a:r>
              <a:rPr lang="vi-VN" sz="2600" dirty="0">
                <a:latin typeface="+mn-lt"/>
              </a:rPr>
              <a:t>quan, giao lưu, học tập và trao đổi kinh nghiệm với trường Đại học Tôn Đức Thắng và trường Đại học Duy Tân </a:t>
            </a:r>
            <a:endParaRPr lang="en-US" sz="2600" dirty="0" smtClean="0">
              <a:latin typeface="+mn-lt"/>
            </a:endParaRPr>
          </a:p>
          <a:p>
            <a:pPr lvl="0" algn="just"/>
            <a:r>
              <a:rPr lang="en-US" sz="2600" dirty="0" smtClean="0">
                <a:latin typeface="+mn-lt"/>
              </a:rPr>
              <a:t>	-</a:t>
            </a:r>
            <a:r>
              <a:rPr lang="vi-VN" sz="2600" dirty="0" smtClean="0">
                <a:latin typeface="+mn-lt"/>
              </a:rPr>
              <a:t>Triển </a:t>
            </a:r>
            <a:r>
              <a:rPr lang="vi-VN" sz="2600" dirty="0">
                <a:latin typeface="+mn-lt"/>
              </a:rPr>
              <a:t>khai dự án Thợ Điện xanh do tập đoàn Schneider Electric, Pháp, ngân hàng Đầu tư và Phát triển Đức và tổ chức phi chính phủ Assist Asia tài trợ về đào tạo nghề Điện với tổng giá trị là 9 tỷ 800 triệu đồng</a:t>
            </a:r>
            <a:r>
              <a:rPr lang="vi-VN" sz="2600" dirty="0" smtClean="0">
                <a:latin typeface="+mn-lt"/>
              </a:rPr>
              <a:t>.</a:t>
            </a:r>
            <a:endParaRPr lang="en-US" sz="2600" dirty="0">
              <a:latin typeface="+mn-lt"/>
            </a:endParaRPr>
          </a:p>
        </p:txBody>
      </p:sp>
    </p:spTree>
    <p:extLst>
      <p:ext uri="{BB962C8B-B14F-4D97-AF65-F5344CB8AC3E}">
        <p14:creationId xmlns:p14="http://schemas.microsoft.com/office/powerpoint/2010/main" val="42450792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23950" y="368299"/>
            <a:ext cx="7973576"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smtClean="0">
                <a:solidFill>
                  <a:srgbClr val="FF0000"/>
                </a:solidFill>
              </a:rPr>
              <a:t>5. HOẠT ĐỘNG KHOA HỌC VÀ CÔNG TÁC HỢP TÁC, GIAO LƯU, TRAO ĐỔI KINH NGHIỆM VỚI CÁC TRƯỜNG TIÊN TIẾN TRONG VÀ NGOÀI NƯỚC.</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467600" y="742947"/>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447800"/>
            <a:ext cx="9097526" cy="3939540"/>
          </a:xfrm>
          <a:prstGeom prst="rect">
            <a:avLst/>
          </a:prstGeom>
        </p:spPr>
        <p:txBody>
          <a:bodyPr wrap="square">
            <a:spAutoFit/>
          </a:bodyPr>
          <a:lstStyle/>
          <a:p>
            <a:pPr lvl="0" algn="just"/>
            <a:r>
              <a:rPr lang="en-US" sz="2500" smtClean="0">
                <a:latin typeface="+mn-lt"/>
              </a:rPr>
              <a:t>	- </a:t>
            </a:r>
            <a:r>
              <a:rPr lang="en-US" sz="2500">
                <a:latin typeface="+mn-lt"/>
              </a:rPr>
              <a:t>T</a:t>
            </a:r>
            <a:r>
              <a:rPr lang="vi-VN" sz="2500" smtClean="0">
                <a:latin typeface="+mn-lt"/>
              </a:rPr>
              <a:t>iếp</a:t>
            </a:r>
            <a:r>
              <a:rPr lang="en-US" sz="2500" smtClean="0">
                <a:latin typeface="+mn-lt"/>
              </a:rPr>
              <a:t> tục triển khai </a:t>
            </a:r>
            <a:r>
              <a:rPr lang="vi-VN" sz="2500" smtClean="0">
                <a:latin typeface="+mn-lt"/>
              </a:rPr>
              <a:t>chương </a:t>
            </a:r>
            <a:r>
              <a:rPr lang="vi-VN" sz="2500">
                <a:latin typeface="+mn-lt"/>
              </a:rPr>
              <a:t>trình dạy nghề Điện dân dụng </a:t>
            </a:r>
            <a:r>
              <a:rPr lang="vi-VN" sz="2500" smtClean="0">
                <a:latin typeface="+mn-lt"/>
              </a:rPr>
              <a:t>miễn </a:t>
            </a:r>
            <a:r>
              <a:rPr lang="vi-VN" sz="2500">
                <a:latin typeface="+mn-lt"/>
              </a:rPr>
              <a:t>phí cho </a:t>
            </a:r>
            <a:r>
              <a:rPr lang="en-US" sz="2500">
                <a:latin typeface="+mn-lt"/>
              </a:rPr>
              <a:t>192 đối tượng là </a:t>
            </a:r>
            <a:r>
              <a:rPr lang="vi-VN" sz="2500">
                <a:latin typeface="+mn-lt"/>
              </a:rPr>
              <a:t>thanh niên có hoàn cảnh khó khăn và bộ đội xuất </a:t>
            </a:r>
            <a:r>
              <a:rPr lang="vi-VN" sz="2500" smtClean="0">
                <a:latin typeface="+mn-lt"/>
              </a:rPr>
              <a:t>ngũ của Hiệp hội Năng lượng không biên giới (ESF), Pháp</a:t>
            </a:r>
            <a:r>
              <a:rPr lang="en-US" sz="2500" smtClean="0">
                <a:latin typeface="+mn-lt"/>
              </a:rPr>
              <a:t>,</a:t>
            </a:r>
            <a:r>
              <a:rPr lang="vi-VN" sz="2500" smtClean="0">
                <a:latin typeface="+mn-lt"/>
              </a:rPr>
              <a:t> </a:t>
            </a:r>
            <a:r>
              <a:rPr lang="vi-VN" sz="2500">
                <a:latin typeface="+mn-lt"/>
              </a:rPr>
              <a:t>với tổng trị giá viện trợ phi dự án tương đương 3 tỷ 760 triệu </a:t>
            </a:r>
            <a:r>
              <a:rPr lang="vi-VN" sz="2500" smtClean="0">
                <a:latin typeface="+mn-lt"/>
              </a:rPr>
              <a:t>đồng</a:t>
            </a:r>
            <a:r>
              <a:rPr lang="en-US" sz="2500" smtClean="0">
                <a:latin typeface="+mn-lt"/>
              </a:rPr>
              <a:t>.</a:t>
            </a:r>
            <a:r>
              <a:rPr lang="vi-VN" sz="2500" smtClean="0">
                <a:latin typeface="+mn-lt"/>
              </a:rPr>
              <a:t> </a:t>
            </a:r>
            <a:endParaRPr lang="en-US" sz="2500" smtClean="0">
              <a:latin typeface="+mn-lt"/>
            </a:endParaRPr>
          </a:p>
          <a:p>
            <a:pPr lvl="0" algn="just"/>
            <a:r>
              <a:rPr lang="en-US" sz="2500" smtClean="0">
                <a:latin typeface="+mn-lt"/>
              </a:rPr>
              <a:t>	- </a:t>
            </a:r>
            <a:r>
              <a:rPr lang="vi-VN" sz="2500" smtClean="0">
                <a:latin typeface="+mn-lt"/>
              </a:rPr>
              <a:t>Triển </a:t>
            </a:r>
            <a:r>
              <a:rPr lang="vi-VN" sz="2500">
                <a:latin typeface="+mn-lt"/>
              </a:rPr>
              <a:t>khai dự án xây dựng tòa nhà trung tâm đào tạo kỹ thuật viên trong lĩnh vực thang máy và thang cuốn, cung cấp các thiết bị đào tạo cùng các giải pháp điều khiển thông minh và hiện đại ngang tầm khu vực do tập đoàn Kone, Phần Lan, ngân hàng Đầu tư và Phát triển Đức tài trợ tổng giá trị tương đương 15 tỷ đồng. </a:t>
            </a:r>
            <a:endParaRPr lang="en-US" sz="2500">
              <a:latin typeface="+mn-lt"/>
            </a:endParaRPr>
          </a:p>
        </p:txBody>
      </p:sp>
    </p:spTree>
    <p:extLst>
      <p:ext uri="{BB962C8B-B14F-4D97-AF65-F5344CB8AC3E}">
        <p14:creationId xmlns:p14="http://schemas.microsoft.com/office/powerpoint/2010/main" val="5376801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23950" y="368299"/>
            <a:ext cx="7973576"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smtClean="0">
                <a:solidFill>
                  <a:srgbClr val="FF0000"/>
                </a:solidFill>
              </a:rPr>
              <a:t>5. HOẠT ĐỘNG KHOA HỌC VÀ CÔNG TÁC HỢP TÁC, GIAO LƯU, TRAO ĐỔI KINH NGHIỆM VỚI CÁC TRƯỜNG TIÊN TIẾN TRONG VÀ NGOÀI NƯỚC.</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467600" y="742947"/>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583353"/>
            <a:ext cx="9097526" cy="4524315"/>
          </a:xfrm>
          <a:prstGeom prst="rect">
            <a:avLst/>
          </a:prstGeom>
        </p:spPr>
        <p:txBody>
          <a:bodyPr wrap="square">
            <a:spAutoFit/>
          </a:bodyPr>
          <a:lstStyle/>
          <a:p>
            <a:pPr lvl="0" algn="just"/>
            <a:r>
              <a:rPr lang="en-US" sz="2400" smtClean="0">
                <a:latin typeface="+mn-lt"/>
              </a:rPr>
              <a:t>	- </a:t>
            </a:r>
            <a:r>
              <a:rPr lang="vi-VN" sz="2400" smtClean="0">
                <a:latin typeface="+mn-lt"/>
              </a:rPr>
              <a:t>Thực </a:t>
            </a:r>
            <a:r>
              <a:rPr lang="vi-VN" sz="2400">
                <a:latin typeface="+mn-lt"/>
              </a:rPr>
              <a:t>hiện dự án học bổng dành cho nữ sinh kỹ thuật HEEAP năm 2017 với Đại học bang Arizona, Hoa Kỳ, trị giá 32.500.000 đồng trao tặng cho 05 sinh viên </a:t>
            </a:r>
            <a:r>
              <a:rPr lang="en-US" sz="2400" smtClean="0">
                <a:latin typeface="+mn-lt"/>
              </a:rPr>
              <a:t>.</a:t>
            </a:r>
          </a:p>
          <a:p>
            <a:pPr lvl="0" algn="just"/>
            <a:r>
              <a:rPr lang="en-US" sz="2400" smtClean="0">
                <a:latin typeface="+mn-lt"/>
              </a:rPr>
              <a:t>	- </a:t>
            </a:r>
            <a:r>
              <a:rPr lang="vi-VN" sz="2400" smtClean="0">
                <a:latin typeface="+mn-lt"/>
              </a:rPr>
              <a:t>Tổ </a:t>
            </a:r>
            <a:r>
              <a:rPr lang="vi-VN" sz="2400">
                <a:latin typeface="+mn-lt"/>
              </a:rPr>
              <a:t>chức Hội thảo khoa học cấp Trường với chủ đề “Phát triển trường Cao đẳng Lý Tự Trọng T</a:t>
            </a:r>
            <a:r>
              <a:rPr lang="en-US" sz="2400">
                <a:latin typeface="+mn-lt"/>
              </a:rPr>
              <a:t>hành phố</a:t>
            </a:r>
            <a:r>
              <a:rPr lang="vi-VN" sz="2400">
                <a:latin typeface="+mn-lt"/>
              </a:rPr>
              <a:t> Hồ Chí Minh theo mô hình trường chất lượng cao trong bối cảnh cách mạng công nghiệp 4.0 và định hướng đổi mới giáo dục nghề nghiệp”.</a:t>
            </a:r>
            <a:endParaRPr lang="en-US" sz="2400">
              <a:latin typeface="+mn-lt"/>
            </a:endParaRPr>
          </a:p>
          <a:p>
            <a:pPr lvl="0" algn="just"/>
            <a:r>
              <a:rPr lang="en-US" sz="2400" smtClean="0">
                <a:latin typeface="+mn-lt"/>
              </a:rPr>
              <a:t>	- Thực hiện </a:t>
            </a:r>
            <a:r>
              <a:rPr lang="vi-VN" sz="2400" smtClean="0">
                <a:latin typeface="+mn-lt"/>
              </a:rPr>
              <a:t>04 </a:t>
            </a:r>
            <a:r>
              <a:rPr lang="vi-VN" sz="2400">
                <a:latin typeface="+mn-lt"/>
              </a:rPr>
              <a:t>đề tài </a:t>
            </a:r>
            <a:r>
              <a:rPr lang="en-US" sz="2400">
                <a:latin typeface="+mn-lt"/>
              </a:rPr>
              <a:t>Khoa học và Công nghệ</a:t>
            </a:r>
            <a:r>
              <a:rPr lang="vi-VN" sz="2400">
                <a:latin typeface="+mn-lt"/>
              </a:rPr>
              <a:t> cấp trường</a:t>
            </a:r>
            <a:r>
              <a:rPr lang="en-US" sz="2400">
                <a:latin typeface="+mn-lt"/>
              </a:rPr>
              <a:t> và 2 đề tài cấp Thành </a:t>
            </a:r>
            <a:r>
              <a:rPr lang="en-US" sz="2400" smtClean="0">
                <a:latin typeface="+mn-lt"/>
              </a:rPr>
              <a:t>phố. </a:t>
            </a:r>
          </a:p>
          <a:p>
            <a:pPr lvl="0" algn="just"/>
            <a:r>
              <a:rPr lang="en-US" sz="2400" smtClean="0">
                <a:latin typeface="+mn-lt"/>
              </a:rPr>
              <a:t>	- </a:t>
            </a:r>
            <a:r>
              <a:rPr lang="vi-VN" sz="2400" smtClean="0">
                <a:latin typeface="+mn-lt"/>
              </a:rPr>
              <a:t>Tổng </a:t>
            </a:r>
            <a:r>
              <a:rPr lang="vi-VN" sz="2400">
                <a:latin typeface="+mn-lt"/>
              </a:rPr>
              <a:t>số bài báo công bố khoa học trên các tạp chí khoa học, hội nghị trong và ngoài nước trong năm học 2017</a:t>
            </a:r>
            <a:r>
              <a:rPr lang="en-US" sz="2400">
                <a:latin typeface="+mn-lt"/>
              </a:rPr>
              <a:t> – </a:t>
            </a:r>
            <a:r>
              <a:rPr lang="vi-VN" sz="2400">
                <a:latin typeface="+mn-lt"/>
              </a:rPr>
              <a:t>2018 của trường là 10 bài</a:t>
            </a:r>
            <a:endParaRPr lang="en-US" sz="2400">
              <a:latin typeface="+mn-lt"/>
            </a:endParaRPr>
          </a:p>
        </p:txBody>
      </p:sp>
    </p:spTree>
    <p:extLst>
      <p:ext uri="{BB962C8B-B14F-4D97-AF65-F5344CB8AC3E}">
        <p14:creationId xmlns:p14="http://schemas.microsoft.com/office/powerpoint/2010/main" val="29469489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23950" y="228600"/>
            <a:ext cx="7973576"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6. THÀNH TÍCH HỘI THI GIÁO VIÊN GIỎI, HỌC SINH GIỎI CÁC CẤP</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91400" y="228600"/>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143000"/>
            <a:ext cx="9097526" cy="4893647"/>
          </a:xfrm>
          <a:prstGeom prst="rect">
            <a:avLst/>
          </a:prstGeom>
        </p:spPr>
        <p:txBody>
          <a:bodyPr wrap="square">
            <a:spAutoFit/>
          </a:bodyPr>
          <a:lstStyle/>
          <a:p>
            <a:pPr lvl="0" algn="just"/>
            <a:r>
              <a:rPr lang="en-US" sz="2400" smtClean="0">
                <a:latin typeface="+mn-lt"/>
              </a:rPr>
              <a:t>	Thi </a:t>
            </a:r>
            <a:r>
              <a:rPr lang="en-US" sz="2400">
                <a:latin typeface="+mn-lt"/>
              </a:rPr>
              <a:t>Giáo viên giỏi nghề (cấp trường</a:t>
            </a:r>
            <a:r>
              <a:rPr lang="en-US" sz="2400" smtClean="0">
                <a:latin typeface="+mn-lt"/>
              </a:rPr>
              <a:t>): 12/16 GV dự </a:t>
            </a:r>
            <a:r>
              <a:rPr lang="en-US" sz="2400">
                <a:latin typeface="+mn-lt"/>
              </a:rPr>
              <a:t>thi được công nhận GV dạy giỏi cấp trường, trong đó có 02 giải nhất, 02 giải nhì, 03 giải ba</a:t>
            </a:r>
            <a:r>
              <a:rPr lang="en-US" sz="2400" smtClean="0">
                <a:latin typeface="+mn-lt"/>
              </a:rPr>
              <a:t>.</a:t>
            </a:r>
          </a:p>
          <a:p>
            <a:pPr lvl="0" algn="just"/>
            <a:r>
              <a:rPr lang="en-US" sz="2400" smtClean="0">
                <a:latin typeface="+mn-lt"/>
              </a:rPr>
              <a:t>	Thi </a:t>
            </a:r>
            <a:r>
              <a:rPr lang="en-US" sz="2400">
                <a:latin typeface="+mn-lt"/>
              </a:rPr>
              <a:t>Học sinh giỏi nghề và thi tay nghề các cấp:</a:t>
            </a:r>
          </a:p>
          <a:p>
            <a:pPr algn="just"/>
            <a:r>
              <a:rPr lang="en-US" sz="2400" smtClean="0">
                <a:latin typeface="+mn-lt"/>
              </a:rPr>
              <a:t>	+ </a:t>
            </a:r>
            <a:r>
              <a:rPr lang="en-US" sz="2400">
                <a:latin typeface="+mn-lt"/>
              </a:rPr>
              <a:t>Sinh viên khoa Công nghệ thông tin </a:t>
            </a:r>
            <a:r>
              <a:rPr lang="en-US" sz="2400" smtClean="0">
                <a:latin typeface="+mn-lt"/>
              </a:rPr>
              <a:t>tham </a:t>
            </a:r>
            <a:r>
              <a:rPr lang="en-US" sz="2400">
                <a:latin typeface="+mn-lt"/>
              </a:rPr>
              <a:t>gia kỳ thi Olympic Tin học Sinh viên Toàn quốc 2017 lần thứ 26 </a:t>
            </a:r>
            <a:r>
              <a:rPr lang="en-US" sz="2400" smtClean="0">
                <a:latin typeface="+mn-lt"/>
              </a:rPr>
              <a:t>, kết </a:t>
            </a:r>
            <a:r>
              <a:rPr lang="en-US" sz="2400">
                <a:latin typeface="+mn-lt"/>
              </a:rPr>
              <a:t>quả 01 giải ba và 01 giải khuyến khích.</a:t>
            </a:r>
          </a:p>
          <a:p>
            <a:pPr algn="just"/>
            <a:r>
              <a:rPr lang="en-US" sz="2400" smtClean="0">
                <a:latin typeface="+mn-lt"/>
              </a:rPr>
              <a:t>	+ </a:t>
            </a:r>
            <a:r>
              <a:rPr lang="en-US" sz="2400">
                <a:latin typeface="+mn-lt"/>
              </a:rPr>
              <a:t>Sinh viên tham gia kỳ thi tay nghề thành phố năm 2018 do Sở Lao động Thương binh và Xã hội thành phố tổ </a:t>
            </a:r>
            <a:r>
              <a:rPr lang="en-US" sz="2400" smtClean="0">
                <a:latin typeface="+mn-lt"/>
              </a:rPr>
              <a:t>chức: 16/16SV được </a:t>
            </a:r>
            <a:r>
              <a:rPr lang="en-US" sz="2400">
                <a:latin typeface="+mn-lt"/>
              </a:rPr>
              <a:t>nhận giấy chứng nhận giỏi nghề của Sở Lao động Thương binh và Xã hội; trong đó có 02 giải nhì, 01 giải ba và 8 giải khuyến khích.</a:t>
            </a:r>
          </a:p>
          <a:p>
            <a:pPr lvl="0" algn="just"/>
            <a:r>
              <a:rPr lang="en-US" sz="2400" smtClean="0">
                <a:latin typeface="+mn-lt"/>
              </a:rPr>
              <a:t>	Đăng </a:t>
            </a:r>
            <a:r>
              <a:rPr lang="en-US" sz="2400">
                <a:latin typeface="+mn-lt"/>
              </a:rPr>
              <a:t>cai thi học sinh giỏi nghề Tiện tại Nhà trường, cuộc thi do Thành đoàn tổ chức</a:t>
            </a:r>
            <a:r>
              <a:rPr lang="en-US" sz="2400" smtClean="0">
                <a:latin typeface="+mn-lt"/>
              </a:rPr>
              <a:t>.</a:t>
            </a:r>
            <a:endParaRPr lang="en-US" sz="2400">
              <a:latin typeface="+mn-lt"/>
            </a:endParaRPr>
          </a:p>
        </p:txBody>
      </p:sp>
    </p:spTree>
    <p:extLst>
      <p:ext uri="{BB962C8B-B14F-4D97-AF65-F5344CB8AC3E}">
        <p14:creationId xmlns:p14="http://schemas.microsoft.com/office/powerpoint/2010/main" val="17121029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000" b="1" smtClean="0">
                <a:solidFill>
                  <a:srgbClr val="FF0000"/>
                </a:solidFill>
              </a:rPr>
              <a:t>7. ĐỔI MỚI CÔNG TÁC QUẢN TRỊ NHÀ TRƯỜNG THÔNG QUA VIỆC CẢI CÁCH HÀNH CHÍNH, ỨNG DỤNG CÔNG NGHỆ THÔNG TIN TRONG QUẢN LÝ VÀ ĐÀO TẠO. </a:t>
            </a:r>
            <a:endParaRPr lang="en-US" sz="20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91400" y="457200"/>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46474" y="1600200"/>
            <a:ext cx="9097526" cy="1938992"/>
          </a:xfrm>
          <a:prstGeom prst="rect">
            <a:avLst/>
          </a:prstGeom>
        </p:spPr>
        <p:txBody>
          <a:bodyPr wrap="square">
            <a:spAutoFit/>
          </a:bodyPr>
          <a:lstStyle/>
          <a:p>
            <a:pPr algn="just"/>
            <a:r>
              <a:rPr lang="en-US" sz="2400" dirty="0" smtClean="0">
                <a:latin typeface="+mn-lt"/>
              </a:rPr>
              <a:t>	- </a:t>
            </a:r>
            <a:r>
              <a:rPr lang="en-US" sz="2400" dirty="0" err="1" smtClean="0">
                <a:latin typeface="+mn-lt"/>
              </a:rPr>
              <a:t>Triển</a:t>
            </a:r>
            <a:r>
              <a:rPr lang="en-US" sz="2400" dirty="0" smtClean="0">
                <a:latin typeface="+mn-lt"/>
              </a:rPr>
              <a:t> </a:t>
            </a:r>
            <a:r>
              <a:rPr lang="en-US" sz="2400" dirty="0" err="1">
                <a:latin typeface="+mn-lt"/>
              </a:rPr>
              <a:t>khai</a:t>
            </a:r>
            <a:r>
              <a:rPr lang="en-US" sz="2400" dirty="0">
                <a:latin typeface="+mn-lt"/>
              </a:rPr>
              <a:t> </a:t>
            </a:r>
            <a:r>
              <a:rPr lang="en-US" sz="2400" dirty="0" err="1">
                <a:latin typeface="+mn-lt"/>
              </a:rPr>
              <a:t>xây</a:t>
            </a:r>
            <a:r>
              <a:rPr lang="en-US" sz="2400" dirty="0">
                <a:latin typeface="+mn-lt"/>
              </a:rPr>
              <a:t> </a:t>
            </a:r>
            <a:r>
              <a:rPr lang="en-US" sz="2400" dirty="0" err="1">
                <a:latin typeface="+mn-lt"/>
              </a:rPr>
              <a:t>dựng</a:t>
            </a:r>
            <a:r>
              <a:rPr lang="en-US" sz="2400" dirty="0">
                <a:latin typeface="+mn-lt"/>
              </a:rPr>
              <a:t> </a:t>
            </a:r>
            <a:r>
              <a:rPr lang="en-US" sz="2400" dirty="0" err="1">
                <a:latin typeface="+mn-lt"/>
              </a:rPr>
              <a:t>Trung</a:t>
            </a:r>
            <a:r>
              <a:rPr lang="en-US" sz="2400" dirty="0">
                <a:latin typeface="+mn-lt"/>
              </a:rPr>
              <a:t> </a:t>
            </a:r>
            <a:r>
              <a:rPr lang="en-US" sz="2400" dirty="0" err="1">
                <a:latin typeface="+mn-lt"/>
              </a:rPr>
              <a:t>tâm</a:t>
            </a:r>
            <a:r>
              <a:rPr lang="en-US" sz="2400" dirty="0">
                <a:latin typeface="+mn-lt"/>
              </a:rPr>
              <a:t> </a:t>
            </a:r>
            <a:r>
              <a:rPr lang="en-US" sz="2400" dirty="0" err="1">
                <a:latin typeface="+mn-lt"/>
              </a:rPr>
              <a:t>điều</a:t>
            </a:r>
            <a:r>
              <a:rPr lang="en-US" sz="2400" dirty="0">
                <a:latin typeface="+mn-lt"/>
              </a:rPr>
              <a:t> </a:t>
            </a:r>
            <a:r>
              <a:rPr lang="en-US" sz="2400" dirty="0" err="1">
                <a:latin typeface="+mn-lt"/>
              </a:rPr>
              <a:t>hành</a:t>
            </a:r>
            <a:r>
              <a:rPr lang="en-US" sz="2400" dirty="0">
                <a:latin typeface="+mn-lt"/>
              </a:rPr>
              <a:t> </a:t>
            </a:r>
            <a:r>
              <a:rPr lang="en-US" sz="2400" dirty="0" err="1">
                <a:latin typeface="+mn-lt"/>
              </a:rPr>
              <a:t>và</a:t>
            </a:r>
            <a:r>
              <a:rPr lang="en-US" sz="2400" dirty="0">
                <a:latin typeface="+mn-lt"/>
              </a:rPr>
              <a:t> </a:t>
            </a:r>
            <a:r>
              <a:rPr lang="en-US" sz="2400" dirty="0" err="1">
                <a:latin typeface="+mn-lt"/>
              </a:rPr>
              <a:t>quản</a:t>
            </a:r>
            <a:r>
              <a:rPr lang="en-US" sz="2400" dirty="0">
                <a:latin typeface="+mn-lt"/>
              </a:rPr>
              <a:t> </a:t>
            </a:r>
            <a:r>
              <a:rPr lang="en-US" sz="2400" dirty="0" err="1">
                <a:latin typeface="+mn-lt"/>
              </a:rPr>
              <a:t>lý</a:t>
            </a:r>
            <a:r>
              <a:rPr lang="en-US" sz="2400" dirty="0">
                <a:latin typeface="+mn-lt"/>
              </a:rPr>
              <a:t> </a:t>
            </a:r>
            <a:r>
              <a:rPr lang="en-US" sz="2400" dirty="0" err="1">
                <a:latin typeface="+mn-lt"/>
              </a:rPr>
              <a:t>dữ</a:t>
            </a:r>
            <a:r>
              <a:rPr lang="en-US" sz="2400" dirty="0">
                <a:latin typeface="+mn-lt"/>
              </a:rPr>
              <a:t> </a:t>
            </a:r>
            <a:r>
              <a:rPr lang="en-US" sz="2400" dirty="0" err="1" smtClean="0">
                <a:latin typeface="+mn-lt"/>
              </a:rPr>
              <a:t>liệu</a:t>
            </a:r>
            <a:endParaRPr lang="en-US" sz="2400" dirty="0" smtClean="0">
              <a:latin typeface="+mn-lt"/>
            </a:endParaRPr>
          </a:p>
          <a:p>
            <a:pPr algn="just"/>
            <a:r>
              <a:rPr lang="en-US" sz="2400" dirty="0" smtClean="0">
                <a:latin typeface="+mn-lt"/>
              </a:rPr>
              <a:t>	- </a:t>
            </a:r>
            <a:r>
              <a:rPr lang="en-US" sz="2400" dirty="0" err="1">
                <a:latin typeface="Times New Roman" pitchFamily="18" charset="0"/>
                <a:cs typeface="Times New Roman" pitchFamily="18" charset="0"/>
              </a:rPr>
              <a:t>T</a:t>
            </a:r>
            <a:r>
              <a:rPr lang="en-US" sz="2400" dirty="0" err="1" smtClean="0">
                <a:latin typeface="Times New Roman" pitchFamily="18" charset="0"/>
                <a:cs typeface="Times New Roman" pitchFamily="18" charset="0"/>
              </a:rPr>
              <a:t>hành</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lập Ban chỉ đạo triển khai hệ thống đánh giá năng lực (KP</a:t>
            </a:r>
            <a:r>
              <a:rPr lang="en-US" sz="2400" dirty="0">
                <a:latin typeface="Times New Roman" pitchFamily="18" charset="0"/>
                <a:cs typeface="Times New Roman" pitchFamily="18" charset="0"/>
              </a:rPr>
              <a:t>I</a:t>
            </a:r>
            <a:r>
              <a:rPr lang="vi-VN" sz="2400" dirty="0">
                <a:latin typeface="Times New Roman" pitchFamily="18" charset="0"/>
                <a:cs typeface="Times New Roman" pitchFamily="18" charset="0"/>
              </a:rPr>
              <a:t>s</a:t>
            </a:r>
            <a:r>
              <a:rPr lang="vi-VN" sz="2400"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a:t>
            </a:r>
            <a:r>
              <a:rPr lang="vi-VN" sz="2400" dirty="0" smtClean="0"/>
              <a:t> </a:t>
            </a:r>
            <a:endParaRPr lang="en-US" sz="2400" dirty="0" smtClean="0"/>
          </a:p>
          <a:p>
            <a:pPr algn="just"/>
            <a:r>
              <a:rPr lang="es-MX" sz="2400" dirty="0" smtClean="0">
                <a:latin typeface="+mn-lt"/>
              </a:rPr>
              <a:t>	- </a:t>
            </a:r>
            <a:r>
              <a:rPr lang="es-MX" sz="2400" dirty="0" err="1" smtClean="0">
                <a:latin typeface="+mn-lt"/>
              </a:rPr>
              <a:t>Ứng</a:t>
            </a:r>
            <a:r>
              <a:rPr lang="es-MX" sz="2400" dirty="0" smtClean="0">
                <a:latin typeface="+mn-lt"/>
              </a:rPr>
              <a:t> </a:t>
            </a:r>
            <a:r>
              <a:rPr lang="es-MX" sz="2400" dirty="0" err="1">
                <a:latin typeface="+mn-lt"/>
              </a:rPr>
              <a:t>dụng</a:t>
            </a:r>
            <a:r>
              <a:rPr lang="es-MX" sz="2400" dirty="0">
                <a:latin typeface="+mn-lt"/>
              </a:rPr>
              <a:t> </a:t>
            </a:r>
            <a:r>
              <a:rPr lang="es-MX" sz="2400" dirty="0" err="1">
                <a:latin typeface="+mn-lt"/>
              </a:rPr>
              <a:t>công</a:t>
            </a:r>
            <a:r>
              <a:rPr lang="es-MX" sz="2400" dirty="0">
                <a:latin typeface="+mn-lt"/>
              </a:rPr>
              <a:t> </a:t>
            </a:r>
            <a:r>
              <a:rPr lang="es-MX" sz="2400" dirty="0" err="1">
                <a:latin typeface="+mn-lt"/>
              </a:rPr>
              <a:t>nghệ</a:t>
            </a:r>
            <a:r>
              <a:rPr lang="es-MX" sz="2400" dirty="0">
                <a:latin typeface="+mn-lt"/>
              </a:rPr>
              <a:t> </a:t>
            </a:r>
            <a:r>
              <a:rPr lang="es-MX" sz="2400" dirty="0" err="1">
                <a:latin typeface="+mn-lt"/>
              </a:rPr>
              <a:t>thông</a:t>
            </a:r>
            <a:r>
              <a:rPr lang="es-MX" sz="2400" dirty="0">
                <a:latin typeface="+mn-lt"/>
              </a:rPr>
              <a:t> </a:t>
            </a:r>
            <a:r>
              <a:rPr lang="es-MX" sz="2400" dirty="0" err="1">
                <a:latin typeface="+mn-lt"/>
              </a:rPr>
              <a:t>tin</a:t>
            </a:r>
            <a:r>
              <a:rPr lang="es-MX" sz="2400" dirty="0">
                <a:latin typeface="+mn-lt"/>
              </a:rPr>
              <a:t> </a:t>
            </a:r>
            <a:r>
              <a:rPr lang="es-MX" sz="2400" dirty="0" err="1">
                <a:latin typeface="+mn-lt"/>
              </a:rPr>
              <a:t>vào</a:t>
            </a:r>
            <a:r>
              <a:rPr lang="es-MX" sz="2400" dirty="0">
                <a:latin typeface="+mn-lt"/>
              </a:rPr>
              <a:t> </a:t>
            </a:r>
            <a:r>
              <a:rPr lang="es-MX" sz="2400" dirty="0" err="1">
                <a:latin typeface="+mn-lt"/>
              </a:rPr>
              <a:t>thực</a:t>
            </a:r>
            <a:r>
              <a:rPr lang="es-MX" sz="2400" dirty="0">
                <a:latin typeface="+mn-lt"/>
              </a:rPr>
              <a:t> </a:t>
            </a:r>
            <a:r>
              <a:rPr lang="es-MX" sz="2400" dirty="0" err="1">
                <a:latin typeface="+mn-lt"/>
              </a:rPr>
              <a:t>hiện</a:t>
            </a:r>
            <a:r>
              <a:rPr lang="es-MX" sz="2400" dirty="0">
                <a:latin typeface="+mn-lt"/>
              </a:rPr>
              <a:t> </a:t>
            </a:r>
            <a:r>
              <a:rPr lang="es-MX" sz="2400" dirty="0" err="1">
                <a:latin typeface="+mn-lt"/>
              </a:rPr>
              <a:t>chuyên</a:t>
            </a:r>
            <a:r>
              <a:rPr lang="es-MX" sz="2400" dirty="0">
                <a:latin typeface="+mn-lt"/>
              </a:rPr>
              <a:t> </a:t>
            </a:r>
            <a:r>
              <a:rPr lang="es-MX" sz="2400" dirty="0" err="1">
                <a:latin typeface="+mn-lt"/>
              </a:rPr>
              <a:t>môn</a:t>
            </a:r>
            <a:r>
              <a:rPr lang="es-MX" sz="2400" dirty="0">
                <a:latin typeface="+mn-lt"/>
              </a:rPr>
              <a:t> ở </a:t>
            </a:r>
            <a:r>
              <a:rPr lang="es-MX" sz="2400" dirty="0" err="1">
                <a:latin typeface="+mn-lt"/>
              </a:rPr>
              <a:t>các</a:t>
            </a:r>
            <a:r>
              <a:rPr lang="es-MX" sz="2400" dirty="0">
                <a:latin typeface="+mn-lt"/>
              </a:rPr>
              <a:t> </a:t>
            </a:r>
            <a:r>
              <a:rPr lang="es-MX" sz="2400" dirty="0" err="1">
                <a:latin typeface="+mn-lt"/>
              </a:rPr>
              <a:t>hoạt</a:t>
            </a:r>
            <a:r>
              <a:rPr lang="es-MX" sz="2400" dirty="0">
                <a:latin typeface="+mn-lt"/>
              </a:rPr>
              <a:t> </a:t>
            </a:r>
            <a:r>
              <a:rPr lang="es-MX" sz="2400" dirty="0" err="1">
                <a:latin typeface="+mn-lt"/>
              </a:rPr>
              <a:t>động</a:t>
            </a:r>
            <a:r>
              <a:rPr lang="es-MX" sz="2400" dirty="0">
                <a:latin typeface="+mn-lt"/>
              </a:rPr>
              <a:t>: </a:t>
            </a:r>
            <a:r>
              <a:rPr lang="es-MX" sz="2400" dirty="0" err="1">
                <a:latin typeface="+mn-lt"/>
              </a:rPr>
              <a:t>quản</a:t>
            </a:r>
            <a:r>
              <a:rPr lang="es-MX" sz="2400" dirty="0">
                <a:latin typeface="+mn-lt"/>
              </a:rPr>
              <a:t> </a:t>
            </a:r>
            <a:r>
              <a:rPr lang="es-MX" sz="2400" dirty="0" err="1">
                <a:latin typeface="+mn-lt"/>
              </a:rPr>
              <a:t>lý</a:t>
            </a:r>
            <a:r>
              <a:rPr lang="es-MX" sz="2400" dirty="0">
                <a:latin typeface="+mn-lt"/>
              </a:rPr>
              <a:t>, </a:t>
            </a:r>
            <a:r>
              <a:rPr lang="es-MX" sz="2400" dirty="0" err="1">
                <a:latin typeface="+mn-lt"/>
              </a:rPr>
              <a:t>đào</a:t>
            </a:r>
            <a:r>
              <a:rPr lang="es-MX" sz="2400" dirty="0">
                <a:latin typeface="+mn-lt"/>
              </a:rPr>
              <a:t> </a:t>
            </a:r>
            <a:r>
              <a:rPr lang="es-MX" sz="2400" dirty="0" err="1">
                <a:latin typeface="+mn-lt"/>
              </a:rPr>
              <a:t>tạo</a:t>
            </a:r>
            <a:r>
              <a:rPr lang="es-MX" sz="2400" dirty="0">
                <a:latin typeface="+mn-lt"/>
              </a:rPr>
              <a:t>, </a:t>
            </a:r>
            <a:r>
              <a:rPr lang="es-MX" sz="2400" dirty="0" err="1">
                <a:latin typeface="+mn-lt"/>
              </a:rPr>
              <a:t>chuyên</a:t>
            </a:r>
            <a:r>
              <a:rPr lang="es-MX" sz="2400" dirty="0">
                <a:latin typeface="+mn-lt"/>
              </a:rPr>
              <a:t> </a:t>
            </a:r>
            <a:r>
              <a:rPr lang="es-MX" sz="2400" dirty="0" err="1">
                <a:latin typeface="+mn-lt"/>
              </a:rPr>
              <a:t>môn</a:t>
            </a:r>
            <a:r>
              <a:rPr lang="es-MX" sz="2400" dirty="0">
                <a:latin typeface="+mn-lt"/>
              </a:rPr>
              <a:t> </a:t>
            </a:r>
            <a:r>
              <a:rPr lang="es-MX" sz="2400" dirty="0" err="1">
                <a:latin typeface="+mn-lt"/>
              </a:rPr>
              <a:t>nghiệp</a:t>
            </a:r>
            <a:r>
              <a:rPr lang="es-MX" sz="2400" dirty="0">
                <a:latin typeface="+mn-lt"/>
              </a:rPr>
              <a:t> </a:t>
            </a:r>
            <a:r>
              <a:rPr lang="es-MX" sz="2400" dirty="0" err="1">
                <a:latin typeface="+mn-lt"/>
              </a:rPr>
              <a:t>vụ</a:t>
            </a:r>
            <a:r>
              <a:rPr lang="es-MX" sz="2400" dirty="0">
                <a:latin typeface="+mn-lt"/>
              </a:rPr>
              <a:t>, </a:t>
            </a:r>
            <a:r>
              <a:rPr lang="es-MX" sz="2400" dirty="0" err="1">
                <a:latin typeface="+mn-lt"/>
              </a:rPr>
              <a:t>nhân</a:t>
            </a:r>
            <a:r>
              <a:rPr lang="es-MX" sz="2400" dirty="0">
                <a:latin typeface="+mn-lt"/>
              </a:rPr>
              <a:t> </a:t>
            </a:r>
            <a:r>
              <a:rPr lang="es-MX" sz="2400" dirty="0" err="1">
                <a:latin typeface="+mn-lt"/>
              </a:rPr>
              <a:t>sự</a:t>
            </a:r>
            <a:r>
              <a:rPr lang="es-MX" sz="2400" dirty="0">
                <a:latin typeface="+mn-lt"/>
              </a:rPr>
              <a:t>, </a:t>
            </a:r>
            <a:r>
              <a:rPr lang="es-MX" sz="2400" dirty="0" err="1">
                <a:latin typeface="+mn-lt"/>
              </a:rPr>
              <a:t>kế</a:t>
            </a:r>
            <a:r>
              <a:rPr lang="es-MX" sz="2400" dirty="0">
                <a:latin typeface="+mn-lt"/>
              </a:rPr>
              <a:t> </a:t>
            </a:r>
            <a:r>
              <a:rPr lang="es-MX" sz="2400" dirty="0" err="1">
                <a:latin typeface="+mn-lt"/>
              </a:rPr>
              <a:t>toán</a:t>
            </a:r>
            <a:r>
              <a:rPr lang="es-MX" sz="2400" dirty="0" smtClean="0">
                <a:latin typeface="+mn-lt"/>
              </a:rPr>
              <a:t>…</a:t>
            </a:r>
            <a:endParaRPr lang="en-US" sz="2400" b="1" dirty="0">
              <a:latin typeface="+mn-lt"/>
            </a:endParaRPr>
          </a:p>
        </p:txBody>
      </p:sp>
    </p:spTree>
    <p:extLst>
      <p:ext uri="{BB962C8B-B14F-4D97-AF65-F5344CB8AC3E}">
        <p14:creationId xmlns:p14="http://schemas.microsoft.com/office/powerpoint/2010/main" val="11772766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600200"/>
            <a:ext cx="9097526" cy="2308324"/>
          </a:xfrm>
          <a:prstGeom prst="rect">
            <a:avLst/>
          </a:prstGeom>
        </p:spPr>
        <p:txBody>
          <a:bodyPr wrap="square">
            <a:spAutoFit/>
          </a:bodyPr>
          <a:lstStyle/>
          <a:p>
            <a:pPr algn="just"/>
            <a:r>
              <a:rPr lang="en-US" sz="2400" dirty="0" smtClean="0">
                <a:latin typeface="+mn-lt"/>
              </a:rPr>
              <a:t>	- </a:t>
            </a:r>
            <a:r>
              <a:rPr lang="en-US" sz="2400" dirty="0" err="1" smtClean="0">
                <a:latin typeface="+mn-lt"/>
              </a:rPr>
              <a:t>Thực</a:t>
            </a:r>
            <a:r>
              <a:rPr lang="en-US" sz="2400" dirty="0" smtClean="0">
                <a:latin typeface="+mn-lt"/>
              </a:rPr>
              <a:t> </a:t>
            </a:r>
            <a:r>
              <a:rPr lang="en-US" sz="2400" dirty="0" err="1">
                <a:latin typeface="+mn-lt"/>
              </a:rPr>
              <a:t>hiện</a:t>
            </a:r>
            <a:r>
              <a:rPr lang="en-US" sz="2400" dirty="0">
                <a:latin typeface="+mn-lt"/>
              </a:rPr>
              <a:t> </a:t>
            </a:r>
            <a:r>
              <a:rPr lang="en-US" sz="2400" dirty="0" err="1">
                <a:latin typeface="+mn-lt"/>
              </a:rPr>
              <a:t>tốt</a:t>
            </a:r>
            <a:r>
              <a:rPr lang="en-US" sz="2400" dirty="0">
                <a:latin typeface="+mn-lt"/>
              </a:rPr>
              <a:t> </a:t>
            </a:r>
            <a:r>
              <a:rPr lang="en-US" sz="2400" dirty="0" err="1">
                <a:latin typeface="+mn-lt"/>
              </a:rPr>
              <a:t>công</a:t>
            </a:r>
            <a:r>
              <a:rPr lang="en-US" sz="2400" dirty="0">
                <a:latin typeface="+mn-lt"/>
              </a:rPr>
              <a:t> </a:t>
            </a:r>
            <a:r>
              <a:rPr lang="en-US" sz="2400" dirty="0" err="1">
                <a:latin typeface="+mn-lt"/>
              </a:rPr>
              <a:t>tác</a:t>
            </a:r>
            <a:r>
              <a:rPr lang="en-US" sz="2400" dirty="0">
                <a:latin typeface="+mn-lt"/>
              </a:rPr>
              <a:t> </a:t>
            </a:r>
            <a:r>
              <a:rPr lang="en-US" sz="2400" dirty="0" err="1">
                <a:latin typeface="+mn-lt"/>
              </a:rPr>
              <a:t>chăm</a:t>
            </a:r>
            <a:r>
              <a:rPr lang="en-US" sz="2400" dirty="0">
                <a:latin typeface="+mn-lt"/>
              </a:rPr>
              <a:t> lo </a:t>
            </a:r>
            <a:r>
              <a:rPr lang="en-US" sz="2400" dirty="0" err="1">
                <a:latin typeface="+mn-lt"/>
              </a:rPr>
              <a:t>đời</a:t>
            </a:r>
            <a:r>
              <a:rPr lang="en-US" sz="2400" dirty="0">
                <a:latin typeface="+mn-lt"/>
              </a:rPr>
              <a:t> </a:t>
            </a:r>
            <a:r>
              <a:rPr lang="en-US" sz="2400" dirty="0" err="1">
                <a:latin typeface="+mn-lt"/>
              </a:rPr>
              <a:t>sống</a:t>
            </a:r>
            <a:r>
              <a:rPr lang="en-US" sz="2400" dirty="0">
                <a:latin typeface="+mn-lt"/>
              </a:rPr>
              <a:t>, </a:t>
            </a:r>
            <a:r>
              <a:rPr lang="en-US" sz="2400" dirty="0" err="1">
                <a:latin typeface="+mn-lt"/>
              </a:rPr>
              <a:t>đại</a:t>
            </a:r>
            <a:r>
              <a:rPr lang="en-US" sz="2400" dirty="0">
                <a:latin typeface="+mn-lt"/>
              </a:rPr>
              <a:t> </a:t>
            </a:r>
            <a:r>
              <a:rPr lang="en-US" sz="2400" dirty="0" err="1">
                <a:latin typeface="+mn-lt"/>
              </a:rPr>
              <a:t>diện</a:t>
            </a:r>
            <a:r>
              <a:rPr lang="en-US" sz="2400" dirty="0">
                <a:latin typeface="+mn-lt"/>
              </a:rPr>
              <a:t> </a:t>
            </a:r>
            <a:r>
              <a:rPr lang="en-US" sz="2400" dirty="0" err="1">
                <a:latin typeface="+mn-lt"/>
              </a:rPr>
              <a:t>bảo</a:t>
            </a:r>
            <a:r>
              <a:rPr lang="en-US" sz="2400" dirty="0">
                <a:latin typeface="+mn-lt"/>
              </a:rPr>
              <a:t> </a:t>
            </a:r>
            <a:r>
              <a:rPr lang="en-US" sz="2400" dirty="0" err="1">
                <a:latin typeface="+mn-lt"/>
              </a:rPr>
              <a:t>vệ</a:t>
            </a:r>
            <a:r>
              <a:rPr lang="en-US" sz="2400" dirty="0">
                <a:latin typeface="+mn-lt"/>
              </a:rPr>
              <a:t> </a:t>
            </a:r>
            <a:r>
              <a:rPr lang="en-US" sz="2400" dirty="0" err="1">
                <a:latin typeface="+mn-lt"/>
              </a:rPr>
              <a:t>quyền</a:t>
            </a:r>
            <a:r>
              <a:rPr lang="en-US" sz="2400" dirty="0">
                <a:latin typeface="+mn-lt"/>
              </a:rPr>
              <a:t> </a:t>
            </a:r>
            <a:r>
              <a:rPr lang="en-US" sz="2400" dirty="0" err="1">
                <a:latin typeface="+mn-lt"/>
              </a:rPr>
              <a:t>và</a:t>
            </a:r>
            <a:r>
              <a:rPr lang="en-US" sz="2400" dirty="0">
                <a:latin typeface="+mn-lt"/>
              </a:rPr>
              <a:t> </a:t>
            </a:r>
            <a:r>
              <a:rPr lang="en-US" sz="2400" dirty="0" err="1">
                <a:latin typeface="+mn-lt"/>
              </a:rPr>
              <a:t>lợi</a:t>
            </a:r>
            <a:r>
              <a:rPr lang="en-US" sz="2400" dirty="0">
                <a:latin typeface="+mn-lt"/>
              </a:rPr>
              <a:t> </a:t>
            </a:r>
            <a:r>
              <a:rPr lang="en-US" sz="2400" dirty="0" err="1">
                <a:latin typeface="+mn-lt"/>
              </a:rPr>
              <a:t>ích</a:t>
            </a:r>
            <a:r>
              <a:rPr lang="en-US" sz="2400" dirty="0">
                <a:latin typeface="+mn-lt"/>
              </a:rPr>
              <a:t> </a:t>
            </a:r>
            <a:r>
              <a:rPr lang="en-US" sz="2400" dirty="0" err="1">
                <a:latin typeface="+mn-lt"/>
              </a:rPr>
              <a:t>hợp</a:t>
            </a:r>
            <a:r>
              <a:rPr lang="en-US" sz="2400" dirty="0">
                <a:latin typeface="+mn-lt"/>
              </a:rPr>
              <a:t> </a:t>
            </a:r>
            <a:r>
              <a:rPr lang="en-US" sz="2400" dirty="0" err="1">
                <a:latin typeface="+mn-lt"/>
              </a:rPr>
              <a:t>pháp</a:t>
            </a:r>
            <a:r>
              <a:rPr lang="en-US" sz="2400" dirty="0">
                <a:latin typeface="+mn-lt"/>
              </a:rPr>
              <a:t>, </a:t>
            </a:r>
            <a:r>
              <a:rPr lang="en-US" sz="2400" dirty="0" err="1">
                <a:latin typeface="+mn-lt"/>
              </a:rPr>
              <a:t>chính</a:t>
            </a:r>
            <a:r>
              <a:rPr lang="en-US" sz="2400" dirty="0">
                <a:latin typeface="+mn-lt"/>
              </a:rPr>
              <a:t> </a:t>
            </a:r>
            <a:r>
              <a:rPr lang="en-US" sz="2400" dirty="0" err="1">
                <a:latin typeface="+mn-lt"/>
              </a:rPr>
              <a:t>đáng</a:t>
            </a:r>
            <a:r>
              <a:rPr lang="en-US" sz="2400" dirty="0">
                <a:latin typeface="+mn-lt"/>
              </a:rPr>
              <a:t> </a:t>
            </a:r>
            <a:r>
              <a:rPr lang="en-US" sz="2400" dirty="0" err="1">
                <a:latin typeface="+mn-lt"/>
              </a:rPr>
              <a:t>của</a:t>
            </a:r>
            <a:r>
              <a:rPr lang="en-US" sz="2400" dirty="0">
                <a:latin typeface="+mn-lt"/>
              </a:rPr>
              <a:t> </a:t>
            </a:r>
            <a:r>
              <a:rPr lang="en-US" sz="2400" dirty="0" err="1">
                <a:latin typeface="+mn-lt"/>
              </a:rPr>
              <a:t>đội</a:t>
            </a:r>
            <a:r>
              <a:rPr lang="en-US" sz="2400" dirty="0">
                <a:latin typeface="+mn-lt"/>
              </a:rPr>
              <a:t> </a:t>
            </a:r>
            <a:r>
              <a:rPr lang="en-US" sz="2400" dirty="0" err="1">
                <a:latin typeface="+mn-lt"/>
              </a:rPr>
              <a:t>ngũ</a:t>
            </a:r>
            <a:r>
              <a:rPr lang="en-US" sz="2400" dirty="0">
                <a:latin typeface="+mn-lt"/>
              </a:rPr>
              <a:t> </a:t>
            </a:r>
            <a:r>
              <a:rPr lang="en-US" sz="2400" dirty="0" err="1">
                <a:latin typeface="+mn-lt"/>
              </a:rPr>
              <a:t>cán</a:t>
            </a:r>
            <a:r>
              <a:rPr lang="en-US" sz="2400" dirty="0">
                <a:latin typeface="+mn-lt"/>
              </a:rPr>
              <a:t> </a:t>
            </a:r>
            <a:r>
              <a:rPr lang="en-US" sz="2400" dirty="0" err="1">
                <a:latin typeface="+mn-lt"/>
              </a:rPr>
              <a:t>bộ</a:t>
            </a:r>
            <a:r>
              <a:rPr lang="en-US" sz="2400" dirty="0">
                <a:latin typeface="+mn-lt"/>
              </a:rPr>
              <a:t>, </a:t>
            </a:r>
            <a:r>
              <a:rPr lang="en-US" sz="2400" dirty="0" err="1">
                <a:latin typeface="+mn-lt"/>
              </a:rPr>
              <a:t>viên</a:t>
            </a:r>
            <a:r>
              <a:rPr lang="en-US" sz="2400" dirty="0">
                <a:latin typeface="+mn-lt"/>
              </a:rPr>
              <a:t> </a:t>
            </a:r>
            <a:r>
              <a:rPr lang="en-US" sz="2400" dirty="0" err="1">
                <a:latin typeface="+mn-lt"/>
              </a:rPr>
              <a:t>chức</a:t>
            </a:r>
            <a:r>
              <a:rPr lang="en-US" sz="2400" dirty="0">
                <a:latin typeface="+mn-lt"/>
              </a:rPr>
              <a:t>, NLĐ; </a:t>
            </a:r>
            <a:endParaRPr lang="en-US" sz="2400" dirty="0" smtClean="0">
              <a:latin typeface="+mn-lt"/>
            </a:endParaRPr>
          </a:p>
          <a:p>
            <a:pPr algn="just"/>
            <a:r>
              <a:rPr lang="en-US" sz="2400" dirty="0" smtClean="0">
                <a:latin typeface="+mn-lt"/>
              </a:rPr>
              <a:t>	- </a:t>
            </a:r>
            <a:r>
              <a:rPr lang="en-US" sz="2400" dirty="0" err="1" smtClean="0">
                <a:latin typeface="+mn-lt"/>
              </a:rPr>
              <a:t>Tặng</a:t>
            </a:r>
            <a:r>
              <a:rPr lang="en-US" sz="2400" dirty="0" smtClean="0">
                <a:latin typeface="+mn-lt"/>
              </a:rPr>
              <a:t> </a:t>
            </a:r>
            <a:r>
              <a:rPr lang="en-US" sz="2400" dirty="0" err="1">
                <a:latin typeface="+mn-lt"/>
              </a:rPr>
              <a:t>quà</a:t>
            </a:r>
            <a:r>
              <a:rPr lang="en-US" sz="2400" dirty="0">
                <a:latin typeface="+mn-lt"/>
              </a:rPr>
              <a:t> </a:t>
            </a:r>
            <a:r>
              <a:rPr lang="en-US" sz="2400" dirty="0" err="1">
                <a:latin typeface="+mn-lt"/>
              </a:rPr>
              <a:t>Tết</a:t>
            </a:r>
            <a:r>
              <a:rPr lang="en-US" sz="2400" dirty="0">
                <a:latin typeface="+mn-lt"/>
              </a:rPr>
              <a:t> </a:t>
            </a:r>
            <a:r>
              <a:rPr lang="en-US" sz="2400" dirty="0" err="1">
                <a:latin typeface="+mn-lt"/>
              </a:rPr>
              <a:t>cho</a:t>
            </a:r>
            <a:r>
              <a:rPr lang="en-US" sz="2400" dirty="0">
                <a:latin typeface="+mn-lt"/>
              </a:rPr>
              <a:t> </a:t>
            </a:r>
            <a:r>
              <a:rPr lang="en-US" sz="2400" dirty="0" err="1">
                <a:latin typeface="+mn-lt"/>
              </a:rPr>
              <a:t>toàn</a:t>
            </a:r>
            <a:r>
              <a:rPr lang="en-US" sz="2400" dirty="0">
                <a:latin typeface="+mn-lt"/>
              </a:rPr>
              <a:t> </a:t>
            </a:r>
            <a:r>
              <a:rPr lang="en-US" sz="2400" dirty="0" err="1">
                <a:latin typeface="+mn-lt"/>
              </a:rPr>
              <a:t>thể</a:t>
            </a:r>
            <a:r>
              <a:rPr lang="en-US" sz="2400" dirty="0">
                <a:latin typeface="+mn-lt"/>
              </a:rPr>
              <a:t> CB-VC-NLĐ; </a:t>
            </a:r>
            <a:r>
              <a:rPr lang="en-US" sz="2400" dirty="0" err="1">
                <a:latin typeface="+mn-lt"/>
              </a:rPr>
              <a:t>Chính</a:t>
            </a:r>
            <a:r>
              <a:rPr lang="en-US" sz="2400" dirty="0">
                <a:latin typeface="+mn-lt"/>
              </a:rPr>
              <a:t> </a:t>
            </a:r>
            <a:r>
              <a:rPr lang="en-US" sz="2400" dirty="0" err="1">
                <a:latin typeface="+mn-lt"/>
              </a:rPr>
              <a:t>quyền</a:t>
            </a:r>
            <a:r>
              <a:rPr lang="en-US" sz="2400" dirty="0">
                <a:latin typeface="+mn-lt"/>
              </a:rPr>
              <a:t> </a:t>
            </a:r>
            <a:r>
              <a:rPr lang="en-US" sz="2400" dirty="0" err="1">
                <a:latin typeface="+mn-lt"/>
              </a:rPr>
              <a:t>thưởng</a:t>
            </a:r>
            <a:r>
              <a:rPr lang="en-US" sz="2400" dirty="0">
                <a:latin typeface="+mn-lt"/>
              </a:rPr>
              <a:t> </a:t>
            </a:r>
            <a:r>
              <a:rPr lang="en-US" sz="2400" dirty="0" err="1">
                <a:latin typeface="+mn-lt"/>
              </a:rPr>
              <a:t>Tết</a:t>
            </a:r>
            <a:r>
              <a:rPr lang="en-US" sz="2400" dirty="0">
                <a:latin typeface="+mn-lt"/>
              </a:rPr>
              <a:t> </a:t>
            </a:r>
            <a:r>
              <a:rPr lang="en-US" sz="2400" dirty="0" err="1">
                <a:latin typeface="+mn-lt"/>
              </a:rPr>
              <a:t>cho</a:t>
            </a:r>
            <a:r>
              <a:rPr lang="en-US" sz="2400" dirty="0">
                <a:latin typeface="+mn-lt"/>
              </a:rPr>
              <a:t> </a:t>
            </a:r>
            <a:r>
              <a:rPr lang="en-US" sz="2400" dirty="0" err="1">
                <a:latin typeface="+mn-lt"/>
              </a:rPr>
              <a:t>mỗi</a:t>
            </a:r>
            <a:r>
              <a:rPr lang="en-US" sz="2400" dirty="0">
                <a:latin typeface="+mn-lt"/>
              </a:rPr>
              <a:t> CB-VC-NLĐ; </a:t>
            </a:r>
            <a:r>
              <a:rPr lang="en-US" sz="2400" dirty="0" err="1">
                <a:latin typeface="+mn-lt"/>
              </a:rPr>
              <a:t>Tổ</a:t>
            </a:r>
            <a:r>
              <a:rPr lang="en-US" sz="2400" dirty="0">
                <a:latin typeface="+mn-lt"/>
              </a:rPr>
              <a:t> </a:t>
            </a:r>
            <a:r>
              <a:rPr lang="en-US" sz="2400" dirty="0" err="1">
                <a:latin typeface="+mn-lt"/>
              </a:rPr>
              <a:t>chức</a:t>
            </a:r>
            <a:r>
              <a:rPr lang="en-US" sz="2400" dirty="0">
                <a:latin typeface="+mn-lt"/>
              </a:rPr>
              <a:t> du </a:t>
            </a:r>
            <a:r>
              <a:rPr lang="en-US" sz="2400" dirty="0" err="1">
                <a:latin typeface="+mn-lt"/>
              </a:rPr>
              <a:t>lịch</a:t>
            </a:r>
            <a:r>
              <a:rPr lang="en-US" sz="2400" dirty="0">
                <a:latin typeface="+mn-lt"/>
              </a:rPr>
              <a:t> </a:t>
            </a:r>
            <a:r>
              <a:rPr lang="en-US" sz="2400" dirty="0" err="1">
                <a:latin typeface="+mn-lt"/>
              </a:rPr>
              <a:t>hè</a:t>
            </a:r>
            <a:r>
              <a:rPr lang="en-US" sz="2400" dirty="0">
                <a:latin typeface="+mn-lt"/>
              </a:rPr>
              <a:t> </a:t>
            </a:r>
            <a:r>
              <a:rPr lang="en-US" sz="2400" dirty="0" err="1">
                <a:latin typeface="+mn-lt"/>
              </a:rPr>
              <a:t>cho</a:t>
            </a:r>
            <a:r>
              <a:rPr lang="en-US" sz="2400" dirty="0">
                <a:latin typeface="+mn-lt"/>
              </a:rPr>
              <a:t> CB-VC-NLĐ; </a:t>
            </a:r>
            <a:r>
              <a:rPr lang="en-US" sz="2400" dirty="0" err="1">
                <a:latin typeface="+mn-lt"/>
              </a:rPr>
              <a:t>Tổ</a:t>
            </a:r>
            <a:r>
              <a:rPr lang="en-US" sz="2400" dirty="0">
                <a:latin typeface="+mn-lt"/>
              </a:rPr>
              <a:t> </a:t>
            </a:r>
            <a:r>
              <a:rPr lang="en-US" sz="2400" dirty="0" err="1">
                <a:latin typeface="+mn-lt"/>
              </a:rPr>
              <a:t>chức</a:t>
            </a:r>
            <a:r>
              <a:rPr lang="en-US" sz="2400" dirty="0">
                <a:latin typeface="+mn-lt"/>
              </a:rPr>
              <a:t> </a:t>
            </a:r>
            <a:r>
              <a:rPr lang="en-US" sz="2400" dirty="0" err="1">
                <a:latin typeface="+mn-lt"/>
              </a:rPr>
              <a:t>thăm</a:t>
            </a:r>
            <a:r>
              <a:rPr lang="en-US" sz="2400" dirty="0">
                <a:latin typeface="+mn-lt"/>
              </a:rPr>
              <a:t> </a:t>
            </a:r>
            <a:r>
              <a:rPr lang="en-US" sz="2400" dirty="0" err="1">
                <a:latin typeface="+mn-lt"/>
              </a:rPr>
              <a:t>hỏi</a:t>
            </a:r>
            <a:r>
              <a:rPr lang="en-US" sz="2400" dirty="0">
                <a:latin typeface="+mn-lt"/>
              </a:rPr>
              <a:t> </a:t>
            </a:r>
            <a:r>
              <a:rPr lang="en-US" sz="2400" dirty="0" err="1">
                <a:latin typeface="+mn-lt"/>
              </a:rPr>
              <a:t>tặng</a:t>
            </a:r>
            <a:r>
              <a:rPr lang="en-US" sz="2400" dirty="0">
                <a:latin typeface="+mn-lt"/>
              </a:rPr>
              <a:t> </a:t>
            </a:r>
            <a:r>
              <a:rPr lang="en-US" sz="2400" dirty="0" err="1">
                <a:latin typeface="+mn-lt"/>
              </a:rPr>
              <a:t>quà</a:t>
            </a:r>
            <a:r>
              <a:rPr lang="en-US" sz="2400" dirty="0">
                <a:latin typeface="+mn-lt"/>
              </a:rPr>
              <a:t> </a:t>
            </a:r>
            <a:r>
              <a:rPr lang="en-US" sz="2400" dirty="0" err="1">
                <a:latin typeface="+mn-lt"/>
              </a:rPr>
              <a:t>cho</a:t>
            </a:r>
            <a:r>
              <a:rPr lang="en-US" sz="2400" dirty="0">
                <a:latin typeface="+mn-lt"/>
              </a:rPr>
              <a:t> </a:t>
            </a:r>
            <a:r>
              <a:rPr lang="en-US" sz="2400" dirty="0" err="1">
                <a:latin typeface="+mn-lt"/>
              </a:rPr>
              <a:t>đồng</a:t>
            </a:r>
            <a:r>
              <a:rPr lang="en-US" sz="2400" dirty="0">
                <a:latin typeface="+mn-lt"/>
              </a:rPr>
              <a:t> </a:t>
            </a:r>
            <a:r>
              <a:rPr lang="en-US" sz="2400" dirty="0" err="1">
                <a:latin typeface="+mn-lt"/>
              </a:rPr>
              <a:t>nghiệp</a:t>
            </a:r>
            <a:r>
              <a:rPr lang="en-US" sz="2400" dirty="0">
                <a:latin typeface="+mn-lt"/>
              </a:rPr>
              <a:t> </a:t>
            </a:r>
            <a:r>
              <a:rPr lang="en-US" sz="2400" dirty="0" err="1">
                <a:latin typeface="+mn-lt"/>
              </a:rPr>
              <a:t>khó</a:t>
            </a:r>
            <a:r>
              <a:rPr lang="en-US" sz="2400" dirty="0">
                <a:latin typeface="+mn-lt"/>
              </a:rPr>
              <a:t> </a:t>
            </a:r>
            <a:r>
              <a:rPr lang="en-US" sz="2400" dirty="0" err="1">
                <a:latin typeface="+mn-lt"/>
              </a:rPr>
              <a:t>khăn</a:t>
            </a:r>
            <a:r>
              <a:rPr lang="en-US" sz="2400" dirty="0">
                <a:latin typeface="+mn-lt"/>
              </a:rPr>
              <a:t> </a:t>
            </a:r>
            <a:r>
              <a:rPr lang="en-US" sz="2400" dirty="0" err="1">
                <a:latin typeface="+mn-lt"/>
              </a:rPr>
              <a:t>bị</a:t>
            </a:r>
            <a:r>
              <a:rPr lang="en-US" sz="2400" dirty="0">
                <a:latin typeface="+mn-lt"/>
              </a:rPr>
              <a:t> </a:t>
            </a:r>
            <a:r>
              <a:rPr lang="en-US" sz="2400" dirty="0" err="1">
                <a:latin typeface="+mn-lt"/>
              </a:rPr>
              <a:t>bệnh</a:t>
            </a:r>
            <a:r>
              <a:rPr lang="en-US" sz="2400" dirty="0">
                <a:latin typeface="+mn-lt"/>
              </a:rPr>
              <a:t> nan y. </a:t>
            </a:r>
          </a:p>
          <a:p>
            <a:pPr algn="just"/>
            <a:r>
              <a:rPr lang="en-US" sz="2400" dirty="0" smtClean="0">
                <a:latin typeface="+mn-lt"/>
              </a:rPr>
              <a:t>	</a:t>
            </a:r>
            <a:endParaRPr lang="en-US" sz="2400" dirty="0">
              <a:latin typeface="+mn-lt"/>
            </a:endParaRPr>
          </a:p>
        </p:txBody>
      </p:sp>
      <p:sp>
        <p:nvSpPr>
          <p:cNvPr id="3" name="TextBox 2"/>
          <p:cNvSpPr txBox="1"/>
          <p:nvPr/>
        </p:nvSpPr>
        <p:spPr>
          <a:xfrm>
            <a:off x="457200" y="1066800"/>
            <a:ext cx="2247812" cy="461665"/>
          </a:xfrm>
          <a:prstGeom prst="rect">
            <a:avLst/>
          </a:prstGeom>
          <a:noFill/>
        </p:spPr>
        <p:txBody>
          <a:bodyPr wrap="square" rtlCol="0">
            <a:spAutoFit/>
          </a:bodyPr>
          <a:lstStyle/>
          <a:p>
            <a:pPr marL="0" lvl="1"/>
            <a:r>
              <a:rPr lang="en-US" sz="2400" b="1" dirty="0" smtClean="0">
                <a:solidFill>
                  <a:srgbClr val="FF0000"/>
                </a:solidFill>
                <a:latin typeface="+mn-lt"/>
              </a:rPr>
              <a:t>8.1. </a:t>
            </a:r>
            <a:r>
              <a:rPr lang="en-US" sz="2400" b="1" dirty="0" err="1" smtClean="0">
                <a:solidFill>
                  <a:srgbClr val="FF0000"/>
                </a:solidFill>
                <a:latin typeface="+mn-lt"/>
              </a:rPr>
              <a:t>Công</a:t>
            </a:r>
            <a:r>
              <a:rPr lang="en-US" sz="2400" b="1" dirty="0" smtClean="0">
                <a:solidFill>
                  <a:srgbClr val="FF0000"/>
                </a:solidFill>
                <a:latin typeface="+mn-lt"/>
              </a:rPr>
              <a:t> </a:t>
            </a:r>
            <a:r>
              <a:rPr lang="en-US" sz="2400" b="1" dirty="0" err="1" smtClean="0">
                <a:solidFill>
                  <a:srgbClr val="FF0000"/>
                </a:solidFill>
                <a:latin typeface="+mn-lt"/>
              </a:rPr>
              <a:t>đoàn</a:t>
            </a:r>
            <a:endParaRPr lang="en-US" sz="2400" dirty="0">
              <a:solidFill>
                <a:srgbClr val="FF0000"/>
              </a:solidFill>
              <a:latin typeface="+mn-lt"/>
            </a:endParaRPr>
          </a:p>
        </p:txBody>
      </p:sp>
    </p:spTree>
    <p:extLst>
      <p:ext uri="{BB962C8B-B14F-4D97-AF65-F5344CB8AC3E}">
        <p14:creationId xmlns:p14="http://schemas.microsoft.com/office/powerpoint/2010/main" val="39656866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447800"/>
            <a:ext cx="9097526" cy="6001643"/>
          </a:xfrm>
          <a:prstGeom prst="rect">
            <a:avLst/>
          </a:prstGeom>
        </p:spPr>
        <p:txBody>
          <a:bodyPr wrap="square">
            <a:spAutoFit/>
          </a:bodyPr>
          <a:lstStyle/>
          <a:p>
            <a:pPr lvl="0" algn="just"/>
            <a:r>
              <a:rPr lang="en-US" sz="2400" smtClean="0">
                <a:latin typeface="+mn-lt"/>
              </a:rPr>
              <a:t>	Tổ </a:t>
            </a:r>
            <a:r>
              <a:rPr lang="en-US" sz="2400">
                <a:latin typeface="+mn-lt"/>
              </a:rPr>
              <a:t>chức và tham gia các hoạt động tình nguyện, chiến dịch Mùa hè xanh tại huyện Bình Chánh, huyện Củ Chi, chi phí thực hiện là </a:t>
            </a:r>
            <a:r>
              <a:rPr lang="en-US" sz="2400" smtClean="0">
                <a:latin typeface="+mn-lt"/>
              </a:rPr>
              <a:t>155.290.000đ </a:t>
            </a:r>
            <a:r>
              <a:rPr lang="en-US" sz="2400">
                <a:latin typeface="+mn-lt"/>
              </a:rPr>
              <a:t>(do Trường hỗ trợ và mạnh thường quân đóng góp</a:t>
            </a:r>
            <a:r>
              <a:rPr lang="en-US" sz="2400" smtClean="0">
                <a:latin typeface="+mn-lt"/>
              </a:rPr>
              <a:t>):</a:t>
            </a:r>
          </a:p>
          <a:p>
            <a:pPr lvl="0" algn="just"/>
            <a:r>
              <a:rPr lang="en-US" sz="2400" smtClean="0">
                <a:latin typeface="+mn-lt"/>
              </a:rPr>
              <a:t>	- Sửa </a:t>
            </a:r>
            <a:r>
              <a:rPr lang="en-US" sz="2400">
                <a:latin typeface="+mn-lt"/>
              </a:rPr>
              <a:t>chữa 03 căn nhà tình </a:t>
            </a:r>
            <a:r>
              <a:rPr lang="en-US" sz="2400" smtClean="0">
                <a:latin typeface="+mn-lt"/>
              </a:rPr>
              <a:t>nghĩa (huyện </a:t>
            </a:r>
            <a:r>
              <a:rPr lang="en-US" sz="2400">
                <a:latin typeface="+mn-lt"/>
              </a:rPr>
              <a:t>Củ Chi </a:t>
            </a:r>
            <a:r>
              <a:rPr lang="en-US" sz="2400" smtClean="0">
                <a:latin typeface="+mn-lt"/>
              </a:rPr>
              <a:t>và Bình Chánh)</a:t>
            </a:r>
          </a:p>
          <a:p>
            <a:pPr lvl="0" algn="just"/>
            <a:r>
              <a:rPr lang="en-US" sz="2400">
                <a:latin typeface="+mn-lt"/>
              </a:rPr>
              <a:t>	</a:t>
            </a:r>
            <a:r>
              <a:rPr lang="en-US" sz="2400" smtClean="0">
                <a:latin typeface="+mn-lt"/>
              </a:rPr>
              <a:t>- Sửa </a:t>
            </a:r>
            <a:r>
              <a:rPr lang="en-US" sz="2400">
                <a:latin typeface="+mn-lt"/>
              </a:rPr>
              <a:t>chữa 01 cây cầu ở huyện Bình </a:t>
            </a:r>
            <a:r>
              <a:rPr lang="en-US" sz="2400" smtClean="0">
                <a:latin typeface="+mn-lt"/>
              </a:rPr>
              <a:t>Chánh, </a:t>
            </a:r>
            <a:r>
              <a:rPr lang="en-US" sz="2400">
                <a:latin typeface="+mn-lt"/>
              </a:rPr>
              <a:t>tặng 1.000 cuốn </a:t>
            </a:r>
            <a:r>
              <a:rPr lang="en-US" sz="2400" smtClean="0">
                <a:latin typeface="+mn-lt"/>
              </a:rPr>
              <a:t>tập cho HS nghèo, hiếu học. </a:t>
            </a:r>
          </a:p>
          <a:p>
            <a:pPr lvl="0" algn="just"/>
            <a:r>
              <a:rPr lang="en-US" sz="2400" smtClean="0"/>
              <a:t>	</a:t>
            </a:r>
            <a:r>
              <a:rPr lang="en-US" sz="2400" smtClean="0">
                <a:latin typeface="+mn-lt"/>
              </a:rPr>
              <a:t>- Trao </a:t>
            </a:r>
            <a:r>
              <a:rPr lang="en-US" sz="2400">
                <a:latin typeface="+mn-lt"/>
              </a:rPr>
              <a:t>tặng 30 vé xe và hỗ trợ tiền mặt cho 37 học sinh, sinh viên có hoàn cảnh khó khăn về quê đón tết nguyên đán, trị giá hơn 30 triệu </a:t>
            </a:r>
            <a:r>
              <a:rPr lang="en-US" sz="2400" smtClean="0">
                <a:latin typeface="+mn-lt"/>
              </a:rPr>
              <a:t>đồng.</a:t>
            </a:r>
          </a:p>
          <a:p>
            <a:pPr lvl="0" algn="just"/>
            <a:r>
              <a:rPr lang="en-US" sz="2400">
                <a:latin typeface="+mn-lt"/>
              </a:rPr>
              <a:t>	</a:t>
            </a:r>
            <a:r>
              <a:rPr lang="en-US" sz="2400" smtClean="0">
                <a:latin typeface="+mn-lt"/>
              </a:rPr>
              <a:t>- Tặng </a:t>
            </a:r>
            <a:r>
              <a:rPr lang="en-US" sz="2400">
                <a:latin typeface="+mn-lt"/>
              </a:rPr>
              <a:t>55 phần </a:t>
            </a:r>
            <a:r>
              <a:rPr lang="en-US" sz="2400" smtClean="0">
                <a:latin typeface="+mn-lt"/>
              </a:rPr>
              <a:t>quà, mừng </a:t>
            </a:r>
            <a:r>
              <a:rPr lang="en-US" sz="2400">
                <a:latin typeface="+mn-lt"/>
              </a:rPr>
              <a:t>tuổi cho người vô gia cư không nơi nương tựa trên địa bàn </a:t>
            </a:r>
            <a:r>
              <a:rPr lang="en-US" sz="2400" smtClean="0">
                <a:latin typeface="+mn-lt"/>
              </a:rPr>
              <a:t>Q. </a:t>
            </a:r>
            <a:r>
              <a:rPr lang="en-US" sz="2400">
                <a:latin typeface="+mn-lt"/>
              </a:rPr>
              <a:t>Tân </a:t>
            </a:r>
            <a:r>
              <a:rPr lang="en-US" sz="2400" smtClean="0">
                <a:latin typeface="+mn-lt"/>
              </a:rPr>
              <a:t>Bình,</a:t>
            </a:r>
            <a:r>
              <a:rPr lang="en-US" sz="2400">
                <a:latin typeface="+mn-lt"/>
              </a:rPr>
              <a:t> trị giá hơn 7 triệu </a:t>
            </a:r>
            <a:r>
              <a:rPr lang="en-US" sz="2400" smtClean="0">
                <a:latin typeface="+mn-lt"/>
              </a:rPr>
              <a:t>đồng.</a:t>
            </a:r>
          </a:p>
          <a:p>
            <a:pPr lvl="0" algn="just"/>
            <a:r>
              <a:rPr lang="en-US" sz="2400">
                <a:latin typeface="+mn-lt"/>
              </a:rPr>
              <a:t>	</a:t>
            </a:r>
            <a:r>
              <a:rPr lang="en-US" sz="2400" smtClean="0">
                <a:latin typeface="+mn-lt"/>
              </a:rPr>
              <a:t>- </a:t>
            </a:r>
            <a:r>
              <a:rPr lang="en-US" sz="2400">
                <a:latin typeface="+mn-lt"/>
              </a:rPr>
              <a:t>Thành lập quỹ học bổng “Lý Tự Trọng - Tiếp bước đến trường</a:t>
            </a:r>
            <a:r>
              <a:rPr lang="en-US" sz="2400" smtClean="0">
                <a:latin typeface="+mn-lt"/>
              </a:rPr>
              <a:t>”, </a:t>
            </a:r>
            <a:r>
              <a:rPr lang="en-US" sz="2400">
                <a:latin typeface="+mn-lt"/>
              </a:rPr>
              <a:t>tặng 15 suất dành cho sinh viên khó khăn vươn lên trong học tập, mỗi suất có giá trị từ  1.000.000 đ đến </a:t>
            </a:r>
            <a:r>
              <a:rPr lang="en-US" sz="2400" smtClean="0">
                <a:latin typeface="+mn-lt"/>
              </a:rPr>
              <a:t>1.500.000đ</a:t>
            </a:r>
            <a:r>
              <a:rPr lang="en-US" sz="2400">
                <a:latin typeface="+mn-lt"/>
              </a:rPr>
              <a:t>. </a:t>
            </a:r>
            <a:endParaRPr lang="en-US" sz="2400" smtClean="0">
              <a:latin typeface="+mn-lt"/>
            </a:endParaRPr>
          </a:p>
          <a:p>
            <a:pPr lvl="0" algn="just"/>
            <a:endParaRPr lang="en-US" sz="2400" smtClean="0">
              <a:latin typeface="+mn-lt"/>
            </a:endParaRPr>
          </a:p>
          <a:p>
            <a:pPr lvl="0" algn="just"/>
            <a:r>
              <a:rPr lang="en-US" sz="2400">
                <a:latin typeface="+mn-lt"/>
              </a:rPr>
              <a:t>	</a:t>
            </a:r>
          </a:p>
        </p:txBody>
      </p:sp>
      <p:sp>
        <p:nvSpPr>
          <p:cNvPr id="3" name="TextBox 2"/>
          <p:cNvSpPr txBox="1"/>
          <p:nvPr/>
        </p:nvSpPr>
        <p:spPr>
          <a:xfrm>
            <a:off x="457200" y="1066800"/>
            <a:ext cx="8640326" cy="461665"/>
          </a:xfrm>
          <a:prstGeom prst="rect">
            <a:avLst/>
          </a:prstGeom>
          <a:noFill/>
        </p:spPr>
        <p:txBody>
          <a:bodyPr wrap="square" rtlCol="0">
            <a:spAutoFit/>
          </a:bodyPr>
          <a:lstStyle/>
          <a:p>
            <a:pPr marL="0" lvl="1"/>
            <a:r>
              <a:rPr lang="en-US" sz="2400" b="1" smtClean="0">
                <a:solidFill>
                  <a:srgbClr val="FF0000"/>
                </a:solidFill>
                <a:latin typeface="+mn-lt"/>
              </a:rPr>
              <a:t>8.2 </a:t>
            </a:r>
            <a:r>
              <a:rPr lang="en-US" sz="2400" b="1">
                <a:solidFill>
                  <a:srgbClr val="FF0000"/>
                </a:solidFill>
                <a:latin typeface="+mn-lt"/>
              </a:rPr>
              <a:t>Đoàn thanh niên – Hội Sinh </a:t>
            </a:r>
            <a:r>
              <a:rPr lang="en-US" sz="2400" b="1" smtClean="0">
                <a:solidFill>
                  <a:srgbClr val="FF0000"/>
                </a:solidFill>
                <a:latin typeface="+mn-lt"/>
              </a:rPr>
              <a:t>viên</a:t>
            </a:r>
            <a:endParaRPr lang="en-US" sz="2400">
              <a:solidFill>
                <a:srgbClr val="FF0000"/>
              </a:solidFill>
              <a:latin typeface="+mn-lt"/>
            </a:endParaRPr>
          </a:p>
        </p:txBody>
      </p:sp>
    </p:spTree>
    <p:extLst>
      <p:ext uri="{BB962C8B-B14F-4D97-AF65-F5344CB8AC3E}">
        <p14:creationId xmlns:p14="http://schemas.microsoft.com/office/powerpoint/2010/main" val="42566720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8374" y="1559243"/>
            <a:ext cx="9097526" cy="3693319"/>
          </a:xfrm>
          <a:prstGeom prst="rect">
            <a:avLst/>
          </a:prstGeom>
        </p:spPr>
        <p:txBody>
          <a:bodyPr wrap="square">
            <a:spAutoFit/>
          </a:bodyPr>
          <a:lstStyle/>
          <a:p>
            <a:pPr marL="457200" indent="-457200">
              <a:buFont typeface="Wingdings" pitchFamily="2" charset="2"/>
              <a:buChar char="ü"/>
            </a:pPr>
            <a:r>
              <a:rPr lang="en-US" sz="2600" smtClean="0">
                <a:latin typeface="+mn-lt"/>
              </a:rPr>
              <a:t>Hội thao cụm </a:t>
            </a:r>
            <a:r>
              <a:rPr lang="en-US" sz="2600">
                <a:latin typeface="+mn-lt"/>
              </a:rPr>
              <a:t>Công đoàn X, XI trực thuộc, cụm thi đua khối </a:t>
            </a:r>
            <a:r>
              <a:rPr lang="en-US" sz="2600" smtClean="0">
                <a:latin typeface="+mn-lt"/>
              </a:rPr>
              <a:t>các trường Cao đẳng- trung cấp, </a:t>
            </a:r>
            <a:r>
              <a:rPr lang="en-US" sz="2600">
                <a:latin typeface="+mn-lt"/>
              </a:rPr>
              <a:t>đạt </a:t>
            </a:r>
            <a:r>
              <a:rPr lang="en-US" sz="2600" smtClean="0">
                <a:latin typeface="+mn-lt"/>
              </a:rPr>
              <a:t>giải:</a:t>
            </a:r>
            <a:endParaRPr lang="en-US" sz="2600">
              <a:latin typeface="+mn-lt"/>
            </a:endParaRPr>
          </a:p>
          <a:p>
            <a:r>
              <a:rPr lang="en-US" sz="2600" smtClean="0">
                <a:latin typeface="+mn-lt"/>
              </a:rPr>
              <a:t>	- </a:t>
            </a:r>
            <a:r>
              <a:rPr lang="en-US" sz="2600">
                <a:latin typeface="+mn-lt"/>
              </a:rPr>
              <a:t>Giải nhất: Bóng chuyền; Cầu lông đơn nữ; Cầu lông đôi nam, đôi nữ.</a:t>
            </a:r>
          </a:p>
          <a:p>
            <a:r>
              <a:rPr lang="en-US" sz="2600" smtClean="0">
                <a:latin typeface="+mn-lt"/>
              </a:rPr>
              <a:t>	- </a:t>
            </a:r>
            <a:r>
              <a:rPr lang="en-US" sz="2600">
                <a:latin typeface="+mn-lt"/>
              </a:rPr>
              <a:t>Giải nhì: Bóng đá nam, bóng đá nữ; Cầu lông đơn nam; Trò chơi vận động Đổ nước vào chai.</a:t>
            </a:r>
          </a:p>
          <a:p>
            <a:r>
              <a:rPr lang="en-US" sz="2600" smtClean="0">
                <a:latin typeface="+mn-lt"/>
              </a:rPr>
              <a:t>	- </a:t>
            </a:r>
            <a:r>
              <a:rPr lang="en-US" sz="2600">
                <a:latin typeface="+mn-lt"/>
              </a:rPr>
              <a:t>Giải ba: Trò chơi vận động Nhảy dây tiếp sức.</a:t>
            </a:r>
          </a:p>
          <a:p>
            <a:pPr marL="457200" indent="-457200">
              <a:buFont typeface="Wingdings" pitchFamily="2" charset="2"/>
              <a:buChar char="ü"/>
            </a:pPr>
            <a:r>
              <a:rPr lang="en-US" sz="2600" smtClean="0">
                <a:latin typeface="+mn-lt"/>
              </a:rPr>
              <a:t>Hội </a:t>
            </a:r>
            <a:r>
              <a:rPr lang="en-US" sz="2600">
                <a:latin typeface="+mn-lt"/>
              </a:rPr>
              <a:t>thao cụm hoạt động số </a:t>
            </a:r>
            <a:r>
              <a:rPr lang="en-US" sz="2600" smtClean="0">
                <a:latin typeface="+mn-lt"/>
              </a:rPr>
              <a:t>4 của </a:t>
            </a:r>
            <a:r>
              <a:rPr lang="en-US" sz="2600">
                <a:latin typeface="+mn-lt"/>
              </a:rPr>
              <a:t>HS-SV: Vô địch bộ môn bóng đá và bộ môn bóng chuyền  Hội </a:t>
            </a:r>
            <a:r>
              <a:rPr lang="en-US" sz="2600" smtClean="0">
                <a:latin typeface="+mn-lt"/>
              </a:rPr>
              <a:t>thao</a:t>
            </a:r>
            <a:endParaRPr lang="en-US" sz="2600">
              <a:latin typeface="+mn-lt"/>
            </a:endParaRPr>
          </a:p>
        </p:txBody>
      </p:sp>
      <p:sp>
        <p:nvSpPr>
          <p:cNvPr id="3" name="TextBox 2"/>
          <p:cNvSpPr txBox="1"/>
          <p:nvPr/>
        </p:nvSpPr>
        <p:spPr>
          <a:xfrm>
            <a:off x="457200" y="1066800"/>
            <a:ext cx="8640326" cy="492443"/>
          </a:xfrm>
          <a:prstGeom prst="rect">
            <a:avLst/>
          </a:prstGeom>
          <a:noFill/>
        </p:spPr>
        <p:txBody>
          <a:bodyPr wrap="square" rtlCol="0">
            <a:spAutoFit/>
          </a:bodyPr>
          <a:lstStyle/>
          <a:p>
            <a:pPr marL="0" lvl="1"/>
            <a:r>
              <a:rPr lang="en-US" sz="2600" b="1" dirty="0" smtClean="0">
                <a:solidFill>
                  <a:srgbClr val="FF0000"/>
                </a:solidFill>
                <a:latin typeface="+mn-lt"/>
              </a:rPr>
              <a:t>8.3. </a:t>
            </a:r>
            <a:r>
              <a:rPr lang="en-US" sz="2600" b="1" dirty="0" err="1">
                <a:solidFill>
                  <a:srgbClr val="FF0000"/>
                </a:solidFill>
                <a:latin typeface="+mn-lt"/>
              </a:rPr>
              <a:t>Kết</a:t>
            </a:r>
            <a:r>
              <a:rPr lang="en-US" sz="2600" b="1" dirty="0">
                <a:solidFill>
                  <a:srgbClr val="FF0000"/>
                </a:solidFill>
                <a:latin typeface="+mn-lt"/>
              </a:rPr>
              <a:t> </a:t>
            </a:r>
            <a:r>
              <a:rPr lang="en-US" sz="2600" b="1" dirty="0" err="1">
                <a:solidFill>
                  <a:srgbClr val="FF0000"/>
                </a:solidFill>
                <a:latin typeface="+mn-lt"/>
              </a:rPr>
              <a:t>quả</a:t>
            </a:r>
            <a:r>
              <a:rPr lang="en-US" sz="2600" b="1" dirty="0">
                <a:solidFill>
                  <a:srgbClr val="FF0000"/>
                </a:solidFill>
                <a:latin typeface="+mn-lt"/>
              </a:rPr>
              <a:t> </a:t>
            </a:r>
            <a:r>
              <a:rPr lang="en-US" sz="2600" b="1" dirty="0" err="1">
                <a:solidFill>
                  <a:srgbClr val="FF0000"/>
                </a:solidFill>
                <a:latin typeface="+mn-lt"/>
              </a:rPr>
              <a:t>tham</a:t>
            </a:r>
            <a:r>
              <a:rPr lang="en-US" sz="2600" b="1" dirty="0">
                <a:solidFill>
                  <a:srgbClr val="FF0000"/>
                </a:solidFill>
                <a:latin typeface="+mn-lt"/>
              </a:rPr>
              <a:t> </a:t>
            </a:r>
            <a:r>
              <a:rPr lang="en-US" sz="2600" b="1" dirty="0" err="1">
                <a:solidFill>
                  <a:srgbClr val="FF0000"/>
                </a:solidFill>
                <a:latin typeface="+mn-lt"/>
              </a:rPr>
              <a:t>gia</a:t>
            </a:r>
            <a:r>
              <a:rPr lang="en-US" sz="2600" b="1" dirty="0">
                <a:solidFill>
                  <a:srgbClr val="FF0000"/>
                </a:solidFill>
                <a:latin typeface="+mn-lt"/>
              </a:rPr>
              <a:t> </a:t>
            </a:r>
            <a:r>
              <a:rPr lang="en-US" sz="2600" b="1" dirty="0" err="1">
                <a:solidFill>
                  <a:srgbClr val="FF0000"/>
                </a:solidFill>
                <a:latin typeface="+mn-lt"/>
              </a:rPr>
              <a:t>hội</a:t>
            </a:r>
            <a:r>
              <a:rPr lang="en-US" sz="2600" b="1" dirty="0">
                <a:solidFill>
                  <a:srgbClr val="FF0000"/>
                </a:solidFill>
                <a:latin typeface="+mn-lt"/>
              </a:rPr>
              <a:t> </a:t>
            </a:r>
            <a:r>
              <a:rPr lang="en-US" sz="2600" b="1" dirty="0" err="1" smtClean="0">
                <a:solidFill>
                  <a:srgbClr val="FF0000"/>
                </a:solidFill>
                <a:latin typeface="+mn-lt"/>
              </a:rPr>
              <a:t>thao</a:t>
            </a:r>
            <a:endParaRPr lang="en-US" sz="2600" b="1" dirty="0">
              <a:solidFill>
                <a:srgbClr val="FF0000"/>
              </a:solidFill>
              <a:latin typeface="+mn-lt"/>
            </a:endParaRPr>
          </a:p>
        </p:txBody>
      </p:sp>
    </p:spTree>
    <p:extLst>
      <p:ext uri="{BB962C8B-B14F-4D97-AF65-F5344CB8AC3E}">
        <p14:creationId xmlns:p14="http://schemas.microsoft.com/office/powerpoint/2010/main" val="8849585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III. CÁC </a:t>
            </a:r>
            <a:r>
              <a:rPr lang="en-US" sz="2400" b="1">
                <a:solidFill>
                  <a:srgbClr val="FF0000"/>
                </a:solidFill>
              </a:rPr>
              <a:t>HÌNH THỨC ĐÃ ĐƯỢC KHEN THƯỞNG</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graphicFrame>
        <p:nvGraphicFramePr>
          <p:cNvPr id="7" name="Diagram 6"/>
          <p:cNvGraphicFramePr/>
          <p:nvPr>
            <p:extLst>
              <p:ext uri="{D42A27DB-BD31-4B8C-83A1-F6EECF244321}">
                <p14:modId xmlns:p14="http://schemas.microsoft.com/office/powerpoint/2010/main" val="625709650"/>
              </p:ext>
            </p:extLst>
          </p:nvPr>
        </p:nvGraphicFramePr>
        <p:xfrm>
          <a:off x="114300" y="1249361"/>
          <a:ext cx="8915400" cy="59229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4049" y="4286981"/>
            <a:ext cx="1103378" cy="875705"/>
          </a:xfrm>
          <a:prstGeom prst="rect">
            <a:avLst/>
          </a:prstGeom>
          <a:ln w="127000" cap="sq">
            <a:noFill/>
            <a:miter lim="800000"/>
          </a:ln>
          <a:effectLst>
            <a:outerShdw blurRad="57150" dist="50800" dir="2700000" algn="tl" rotWithShape="0">
              <a:srgbClr val="000000">
                <a:alpha val="40000"/>
              </a:srgbClr>
            </a:outerShdw>
          </a:effectLst>
        </p:spPr>
      </p:pic>
      <p:pic>
        <p:nvPicPr>
          <p:cNvPr id="9" name="Picture 2" descr="C:\Users\Administrator\Desktop\a.gi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48100" y="4156804"/>
            <a:ext cx="1094954" cy="1085160"/>
          </a:xfrm>
          <a:prstGeom prst="rect">
            <a:avLst/>
          </a:prstGeom>
          <a:ln w="127000" cap="sq">
            <a:no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15000" y="4175346"/>
            <a:ext cx="963323" cy="1066618"/>
          </a:xfrm>
          <a:prstGeom prst="rect">
            <a:avLst/>
          </a:prstGeom>
          <a:ln w="127000" cap="sq">
            <a:noFill/>
            <a:miter lim="800000"/>
          </a:ln>
          <a:effectLst>
            <a:outerShdw blurRad="57150" dist="50800" dir="2700000" algn="tl" rotWithShape="0">
              <a:srgbClr val="000000">
                <a:alpha val="40000"/>
              </a:srgbClr>
            </a:outerShdw>
          </a:effectLst>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620000" y="4120266"/>
            <a:ext cx="1042420" cy="1042420"/>
          </a:xfrm>
          <a:prstGeom prst="rect">
            <a:avLst/>
          </a:prstGeom>
          <a:ln w="127000" cap="sq">
            <a:noFill/>
            <a:miter lim="800000"/>
          </a:ln>
          <a:effectLst>
            <a:outerShdw blurRad="57150" dist="50800" dir="2700000" algn="tl" rotWithShape="0">
              <a:srgbClr val="000000">
                <a:alpha val="40000"/>
              </a:srgbClr>
            </a:outerShdw>
          </a:effectLst>
        </p:spPr>
      </p:pic>
      <p:pic>
        <p:nvPicPr>
          <p:cNvPr id="4" name="Picture 3"/>
          <p:cNvPicPr>
            <a:picLocks noChangeAspect="1"/>
          </p:cNvPicPr>
          <p:nvPr/>
        </p:nvPicPr>
        <p:blipFill rotWithShape="1">
          <a:blip r:embed="rId11" cstate="print">
            <a:extLst>
              <a:ext uri="{28A0092B-C50C-407E-A947-70E740481C1C}">
                <a14:useLocalDpi xmlns:a14="http://schemas.microsoft.com/office/drawing/2010/main" val="0"/>
              </a:ext>
            </a:extLst>
          </a:blip>
          <a:srcRect l="15897" r="17428"/>
          <a:stretch/>
        </p:blipFill>
        <p:spPr>
          <a:xfrm>
            <a:off x="2163992" y="4397481"/>
            <a:ext cx="975360" cy="7652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15224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graphicEl>
                                              <a:dgm id="{EA5313D9-5C94-4167-A476-67FA8B32BF32}"/>
                                            </p:graphicEl>
                                          </p:spTgt>
                                        </p:tgtEl>
                                        <p:attrNameLst>
                                          <p:attrName>style.visibility</p:attrName>
                                        </p:attrNameLst>
                                      </p:cBhvr>
                                      <p:to>
                                        <p:strVal val="visible"/>
                                      </p:to>
                                    </p:set>
                                    <p:anim calcmode="lin" valueType="num">
                                      <p:cBhvr additive="base">
                                        <p:cTn id="7" dur="500" fill="hold"/>
                                        <p:tgtEl>
                                          <p:spTgt spid="7">
                                            <p:graphicEl>
                                              <a:dgm id="{EA5313D9-5C94-4167-A476-67FA8B32BF32}"/>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
                                            <p:graphicEl>
                                              <a:dgm id="{EA5313D9-5C94-4167-A476-67FA8B32BF32}"/>
                                            </p:graphic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7">
                                            <p:graphicEl>
                                              <a:dgm id="{AFDB3085-C8FB-4CBD-89B4-860BE93F1929}"/>
                                            </p:graphicEl>
                                          </p:spTgt>
                                        </p:tgtEl>
                                        <p:attrNameLst>
                                          <p:attrName>style.visibility</p:attrName>
                                        </p:attrNameLst>
                                      </p:cBhvr>
                                      <p:to>
                                        <p:strVal val="visible"/>
                                      </p:to>
                                    </p:set>
                                    <p:anim calcmode="lin" valueType="num">
                                      <p:cBhvr additive="base">
                                        <p:cTn id="12" dur="500" fill="hold"/>
                                        <p:tgtEl>
                                          <p:spTgt spid="7">
                                            <p:graphicEl>
                                              <a:dgm id="{AFDB3085-C8FB-4CBD-89B4-860BE93F1929}"/>
                                            </p:graphic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7">
                                            <p:graphicEl>
                                              <a:dgm id="{AFDB3085-C8FB-4CBD-89B4-860BE93F1929}"/>
                                            </p:graphic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7">
                                            <p:graphicEl>
                                              <a:dgm id="{D695698D-ABA8-4660-8934-5E0D21E65F25}"/>
                                            </p:graphicEl>
                                          </p:spTgt>
                                        </p:tgtEl>
                                        <p:attrNameLst>
                                          <p:attrName>style.visibility</p:attrName>
                                        </p:attrNameLst>
                                      </p:cBhvr>
                                      <p:to>
                                        <p:strVal val="visible"/>
                                      </p:to>
                                    </p:set>
                                    <p:anim calcmode="lin" valueType="num">
                                      <p:cBhvr additive="base">
                                        <p:cTn id="17" dur="500" fill="hold"/>
                                        <p:tgtEl>
                                          <p:spTgt spid="7">
                                            <p:graphicEl>
                                              <a:dgm id="{D695698D-ABA8-4660-8934-5E0D21E65F25}"/>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7">
                                            <p:graphicEl>
                                              <a:dgm id="{D695698D-ABA8-4660-8934-5E0D21E65F25}"/>
                                            </p:graphic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7">
                                            <p:graphicEl>
                                              <a:dgm id="{421081A5-47C7-43ED-883F-3DE2035C0B88}"/>
                                            </p:graphicEl>
                                          </p:spTgt>
                                        </p:tgtEl>
                                        <p:attrNameLst>
                                          <p:attrName>style.visibility</p:attrName>
                                        </p:attrNameLst>
                                      </p:cBhvr>
                                      <p:to>
                                        <p:strVal val="visible"/>
                                      </p:to>
                                    </p:set>
                                    <p:anim calcmode="lin" valueType="num">
                                      <p:cBhvr additive="base">
                                        <p:cTn id="22" dur="500" fill="hold"/>
                                        <p:tgtEl>
                                          <p:spTgt spid="7">
                                            <p:graphicEl>
                                              <a:dgm id="{421081A5-47C7-43ED-883F-3DE2035C0B88}"/>
                                            </p:graphic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7">
                                            <p:graphicEl>
                                              <a:dgm id="{421081A5-47C7-43ED-883F-3DE2035C0B88}"/>
                                            </p:graphic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7">
                                            <p:graphicEl>
                                              <a:dgm id="{A398B558-CCA0-4D1B-B4B0-500BA4CED926}"/>
                                            </p:graphicEl>
                                          </p:spTgt>
                                        </p:tgtEl>
                                        <p:attrNameLst>
                                          <p:attrName>style.visibility</p:attrName>
                                        </p:attrNameLst>
                                      </p:cBhvr>
                                      <p:to>
                                        <p:strVal val="visible"/>
                                      </p:to>
                                    </p:set>
                                    <p:anim calcmode="lin" valueType="num">
                                      <p:cBhvr additive="base">
                                        <p:cTn id="27" dur="500" fill="hold"/>
                                        <p:tgtEl>
                                          <p:spTgt spid="7">
                                            <p:graphicEl>
                                              <a:dgm id="{A398B558-CCA0-4D1B-B4B0-500BA4CED926}"/>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7">
                                            <p:graphicEl>
                                              <a:dgm id="{A398B558-CCA0-4D1B-B4B0-500BA4CED926}"/>
                                            </p:graphicEl>
                                          </p:spTgt>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7">
                                            <p:graphicEl>
                                              <a:dgm id="{71C94742-5DCC-49AA-911D-30D1017DBF04}"/>
                                            </p:graphicEl>
                                          </p:spTgt>
                                        </p:tgtEl>
                                        <p:attrNameLst>
                                          <p:attrName>style.visibility</p:attrName>
                                        </p:attrNameLst>
                                      </p:cBhvr>
                                      <p:to>
                                        <p:strVal val="visible"/>
                                      </p:to>
                                    </p:set>
                                    <p:anim calcmode="lin" valueType="num">
                                      <p:cBhvr additive="base">
                                        <p:cTn id="32" dur="500" fill="hold"/>
                                        <p:tgtEl>
                                          <p:spTgt spid="7">
                                            <p:graphicEl>
                                              <a:dgm id="{71C94742-5DCC-49AA-911D-30D1017DBF04}"/>
                                            </p:graphic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7">
                                            <p:graphicEl>
                                              <a:dgm id="{71C94742-5DCC-49AA-911D-30D1017DBF04}"/>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226943" y="298451"/>
            <a:ext cx="577181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smtClean="0">
                <a:solidFill>
                  <a:srgbClr val="FF0000"/>
                </a:solidFill>
              </a:rPr>
              <a:t>2. HÌNH THỨC KHEN THƯỞNG</a:t>
            </a:r>
            <a:endParaRPr lang="en-US" sz="2400">
              <a:solidFill>
                <a:srgbClr val="FF0000"/>
              </a:solidFill>
            </a:endParaRPr>
          </a:p>
        </p:txBody>
      </p:sp>
      <p:cxnSp>
        <p:nvCxnSpPr>
          <p:cNvPr id="13" name="Elbow Connector 12"/>
          <p:cNvCxnSpPr/>
          <p:nvPr/>
        </p:nvCxnSpPr>
        <p:spPr>
          <a:xfrm flipV="1">
            <a:off x="2226944" y="152400"/>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6368835" y="333375"/>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44182"/>
              </p:ext>
            </p:extLst>
          </p:nvPr>
        </p:nvGraphicFramePr>
        <p:xfrm>
          <a:off x="76200" y="1295400"/>
          <a:ext cx="8991600" cy="5520690"/>
        </p:xfrm>
        <a:graphic>
          <a:graphicData uri="http://schemas.openxmlformats.org/drawingml/2006/table">
            <a:tbl>
              <a:tblPr firstRow="1" firstCol="1" bandRow="1">
                <a:tableStyleId>{5C22544A-7EE6-4342-B048-85BDC9FD1C3A}</a:tableStyleId>
              </a:tblPr>
              <a:tblGrid>
                <a:gridCol w="909901"/>
                <a:gridCol w="1877651"/>
                <a:gridCol w="6204048"/>
              </a:tblGrid>
              <a:tr h="348151">
                <a:tc>
                  <a:txBody>
                    <a:bodyPr/>
                    <a:lstStyle/>
                    <a:p>
                      <a:pPr marL="0" marR="0" algn="ctr">
                        <a:lnSpc>
                          <a:spcPct val="115000"/>
                        </a:lnSpc>
                        <a:spcBef>
                          <a:spcPts val="600"/>
                        </a:spcBef>
                        <a:spcAft>
                          <a:spcPts val="600"/>
                        </a:spcAft>
                      </a:pPr>
                      <a:r>
                        <a:rPr lang="en-US" sz="1500">
                          <a:effectLst/>
                        </a:rPr>
                        <a:t>Năm học</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Hình thức khen thưởng</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Số, ngày, tháng, năm của quyết định khen thưởng; cơ quan ban hành quyết định</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348151">
                <a:tc>
                  <a:txBody>
                    <a:bodyPr/>
                    <a:lstStyle/>
                    <a:p>
                      <a:pPr marL="0" marR="0" algn="ctr">
                        <a:lnSpc>
                          <a:spcPct val="115000"/>
                        </a:lnSpc>
                        <a:spcBef>
                          <a:spcPts val="600"/>
                        </a:spcBef>
                        <a:spcAft>
                          <a:spcPts val="600"/>
                        </a:spcAft>
                      </a:pPr>
                      <a:r>
                        <a:rPr lang="en-US" sz="1500">
                          <a:effectLst/>
                        </a:rPr>
                        <a:t>2016 – 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Quyết định tặng Cờ thi đua</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4440/QĐ-UBND  ngày 17 tháng 8 năm 2017 của Ủy ban nhân dân Thành phố Hồ Chí Minh</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696302">
                <a:tc>
                  <a:txBody>
                    <a:bodyPr/>
                    <a:lstStyle/>
                    <a:p>
                      <a:pPr marL="0" marR="0" algn="ctr">
                        <a:lnSpc>
                          <a:spcPct val="115000"/>
                        </a:lnSpc>
                        <a:spcBef>
                          <a:spcPts val="600"/>
                        </a:spcBef>
                        <a:spcAft>
                          <a:spcPts val="600"/>
                        </a:spcAft>
                      </a:pPr>
                      <a:r>
                        <a:rPr lang="en-US" sz="1500">
                          <a:effectLst/>
                        </a:rPr>
                        <a:t>2016 – 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Quyết định công nhận tập thể xuất sắc</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4441/QĐ-UBND  ngày 17 tháng 8 năm 2017 của Ủy ban nhân dân Thành phố Hồ Chí Minh công nhận danh hiệu Tập thể Lao động xuất sắc năm học 2016-2017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522226">
                <a:tc>
                  <a:txBody>
                    <a:bodyPr/>
                    <a:lstStyle/>
                    <a:p>
                      <a:pPr marL="0" marR="0" algn="ctr">
                        <a:lnSpc>
                          <a:spcPct val="115000"/>
                        </a:lnSpc>
                        <a:spcBef>
                          <a:spcPts val="600"/>
                        </a:spcBef>
                        <a:spcAft>
                          <a:spcPts val="600"/>
                        </a:spcAft>
                      </a:pPr>
                      <a:r>
                        <a:rPr lang="en-US" sz="1500">
                          <a:effectLst/>
                        </a:rPr>
                        <a:t>2016 – 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Quyết định công nhận tập thể tiên tiến</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1631/QĐ-GDĐT-VP  ngày 03 tháng 8 năm 2017 của Sở Giáo dục – Đào tạo TP.HCM công nhận danh hiệu Tập thể Lao động tiên tiến năm học 2016-2017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696302">
                <a:tc>
                  <a:txBody>
                    <a:bodyPr/>
                    <a:lstStyle/>
                    <a:p>
                      <a:pPr marL="0" marR="0" algn="ctr">
                        <a:lnSpc>
                          <a:spcPct val="115000"/>
                        </a:lnSpc>
                        <a:spcBef>
                          <a:spcPts val="600"/>
                        </a:spcBef>
                        <a:spcAft>
                          <a:spcPts val="600"/>
                        </a:spcAft>
                      </a:pPr>
                      <a:r>
                        <a:rPr lang="en-US" sz="1500" smtClean="0">
                          <a:effectLst/>
                        </a:rPr>
                        <a:t>2015 </a:t>
                      </a:r>
                      <a:r>
                        <a:rPr lang="en-US" sz="1500">
                          <a:effectLst/>
                        </a:rPr>
                        <a:t>– </a:t>
                      </a:r>
                      <a:r>
                        <a:rPr lang="en-US" sz="1500" smtClean="0">
                          <a:effectLst/>
                        </a:rPr>
                        <a:t>2016</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Giấy khen</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1577/QĐ-GDĐT-VP  ngày 15 tháng 8 năm 2016 của Sở Giáo dục – Đào tạo TP.HCM khen thưởng thành tích “Đã có nhiều đóng góp tích cực trong quan hệ doanh nghiệp và tạo việc làm cho học sinh sau tốt nghiệp</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1044453">
                <a:tc>
                  <a:txBody>
                    <a:bodyPr/>
                    <a:lstStyle/>
                    <a:p>
                      <a:pPr marL="0" marR="0" algn="ctr">
                        <a:lnSpc>
                          <a:spcPct val="115000"/>
                        </a:lnSpc>
                        <a:spcBef>
                          <a:spcPts val="600"/>
                        </a:spcBef>
                        <a:spcAft>
                          <a:spcPts val="600"/>
                        </a:spcAft>
                      </a:pPr>
                      <a:r>
                        <a:rPr lang="en-US" sz="1500">
                          <a:effectLst/>
                        </a:rPr>
                        <a:t>2016 – 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Bằng khen của Bộ GD&amp;ĐT</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289/QĐ-BGDĐT  ngày 26 tháng 1 năm 2016 của Bộ Trưởng Bộ GD&amp;ĐT có thành tích xuất sắc trong công tác thực hiện Chỉ thị số 12-CT/TW của Bộ Chính trị về tăng cường sự lãnh đạo của Đảng đối với công tác giáo dục an ninh quốc phòng trong tình hình mới.</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870377">
                <a:tc>
                  <a:txBody>
                    <a:bodyPr/>
                    <a:lstStyle/>
                    <a:p>
                      <a:pPr marL="0" marR="0" algn="ctr">
                        <a:lnSpc>
                          <a:spcPct val="115000"/>
                        </a:lnSpc>
                        <a:spcBef>
                          <a:spcPts val="600"/>
                        </a:spcBef>
                        <a:spcAft>
                          <a:spcPts val="600"/>
                        </a:spcAft>
                      </a:pPr>
                      <a:r>
                        <a:rPr lang="en-US" sz="1500">
                          <a:effectLst/>
                        </a:rPr>
                        <a:t>2017-2018</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Bằng khen của UBNDTP.HCM</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1959/QĐUB ngày 11 tháng 5 năm 2018 của Ủy ban nhân dân Thành phố Hồ Chí Minh về thành tích đóng góp tích cực trong công tác tổ chức Hội thi “Học sinh, sinh viên giỏi nghề” liên lục nhiều năm, góp phần tích cực trong phong trào thi đua của thành phố.</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7585416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G:\00. cum thi dua\DSC_019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8910" b="17811"/>
          <a:stretch/>
        </p:blipFill>
        <p:spPr bwMode="auto">
          <a:xfrm>
            <a:off x="-25401" y="-25400"/>
            <a:ext cx="9169401" cy="703580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9400" y="693330"/>
            <a:ext cx="2969614" cy="1553390"/>
          </a:xfrm>
          <a:prstGeom prst="rect">
            <a:avLst/>
          </a:prstGeom>
        </p:spPr>
      </p:pic>
      <p:sp>
        <p:nvSpPr>
          <p:cNvPr id="4" name="Rectangle 3"/>
          <p:cNvSpPr/>
          <p:nvPr/>
        </p:nvSpPr>
        <p:spPr>
          <a:xfrm>
            <a:off x="114297" y="2785416"/>
            <a:ext cx="8890001" cy="707886"/>
          </a:xfrm>
          <a:prstGeom prst="rect">
            <a:avLst/>
          </a:prstGeom>
          <a:solidFill>
            <a:schemeClr val="bg2">
              <a:alpha val="92000"/>
            </a:schemeClr>
          </a:solidFill>
          <a:ln>
            <a:noFill/>
          </a:ln>
          <a:effectLst>
            <a:softEdge rad="12700"/>
          </a:effectLst>
          <a:scene3d>
            <a:camera prst="orthographicFront"/>
            <a:lightRig rig="threePt" dir="t"/>
          </a:scene3d>
          <a:sp3d>
            <a:bevelT/>
          </a:sp3d>
        </p:spPr>
        <p:txBody>
          <a:bodyPr wrap="square">
            <a:spAutoFit/>
          </a:bodyPr>
          <a:lstStyle/>
          <a:p>
            <a:pPr algn="ctr"/>
            <a:r>
              <a:rPr lang="en-US" sz="4000" b="1" spc="5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t>TRÂN TRỌNG CẢM ƠN !!!</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1607" r="12240"/>
          <a:stretch/>
        </p:blipFill>
        <p:spPr>
          <a:xfrm>
            <a:off x="3335729" y="888134"/>
            <a:ext cx="1936955" cy="13305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332216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3788</TotalTime>
  <Words>1173</Words>
  <Application>Microsoft Office PowerPoint</Application>
  <PresentationFormat>On-screen Show (4:3)</PresentationFormat>
  <Paragraphs>207</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rongcon</dc:creator>
  <cp:lastModifiedBy>HIEUTRUONG</cp:lastModifiedBy>
  <cp:revision>521</cp:revision>
  <cp:lastPrinted>2015-03-30T00:39:19Z</cp:lastPrinted>
  <dcterms:created xsi:type="dcterms:W3CDTF">2014-12-15T00:22:51Z</dcterms:created>
  <dcterms:modified xsi:type="dcterms:W3CDTF">2018-06-05T12:33:45Z</dcterms:modified>
</cp:coreProperties>
</file>